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2">
  <p:sldMasterIdLst>
    <p:sldMasterId id="2147483656" r:id="rId1"/>
  </p:sldMasterIdLst>
  <p:notesMasterIdLst>
    <p:notesMasterId r:id="rId29"/>
  </p:notesMasterIdLst>
  <p:handoutMasterIdLst>
    <p:handoutMasterId r:id="rId30"/>
  </p:handoutMasterIdLst>
  <p:sldIdLst>
    <p:sldId id="257" r:id="rId2"/>
    <p:sldId id="258" r:id="rId3"/>
    <p:sldId id="259" r:id="rId4"/>
    <p:sldId id="424" r:id="rId5"/>
    <p:sldId id="425" r:id="rId6"/>
    <p:sldId id="426" r:id="rId7"/>
    <p:sldId id="427" r:id="rId8"/>
    <p:sldId id="429" r:id="rId9"/>
    <p:sldId id="449" r:id="rId10"/>
    <p:sldId id="428" r:id="rId11"/>
    <p:sldId id="430" r:id="rId12"/>
    <p:sldId id="431" r:id="rId13"/>
    <p:sldId id="447" r:id="rId14"/>
    <p:sldId id="445" r:id="rId15"/>
    <p:sldId id="448" r:id="rId16"/>
    <p:sldId id="437" r:id="rId17"/>
    <p:sldId id="438" r:id="rId18"/>
    <p:sldId id="439" r:id="rId19"/>
    <p:sldId id="432" r:id="rId20"/>
    <p:sldId id="433" r:id="rId21"/>
    <p:sldId id="434" r:id="rId22"/>
    <p:sldId id="446" r:id="rId23"/>
    <p:sldId id="444" r:id="rId24"/>
    <p:sldId id="361" r:id="rId25"/>
    <p:sldId id="386" r:id="rId26"/>
    <p:sldId id="435" r:id="rId27"/>
    <p:sldId id="345" r:id="rId28"/>
  </p:sldIdLst>
  <p:sldSz cx="9144000" cy="6858000" type="screen4x3"/>
  <p:notesSz cx="7010400" cy="9296400"/>
  <p:defaultTex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CC4C4"/>
    <a:srgbClr val="F2E7CE"/>
    <a:srgbClr val="FF0000"/>
    <a:srgbClr val="E8F6E4"/>
    <a:srgbClr val="EEEFD7"/>
    <a:srgbClr val="FF33CC"/>
    <a:srgbClr val="BBCDE3"/>
    <a:srgbClr val="B395D8"/>
    <a:srgbClr val="3E8CC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34578" autoAdjust="0"/>
    <p:restoredTop sz="74600" autoAdjust="0"/>
  </p:normalViewPr>
  <p:slideViewPr>
    <p:cSldViewPr snapToGrid="0">
      <p:cViewPr>
        <p:scale>
          <a:sx n="66" d="100"/>
          <a:sy n="66" d="100"/>
        </p:scale>
        <p:origin x="-1482" y="-13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70" d="100"/>
          <a:sy n="70" d="100"/>
        </p:scale>
        <p:origin x="-1470" y="-7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6B101BF8-A4A3-4745-B852-023022D2EB9E}" type="datetimeFigureOut">
              <a:rPr lang="en-US" smtClean="0"/>
              <a:pPr/>
              <a:t>8/18/2011</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8D7267EF-5704-44C9-B836-2619CDB98BEB}" type="slidenum">
              <a:rPr lang="en-US" smtClean="0"/>
              <a:pPr/>
              <a:t>‹#›</a:t>
            </a:fld>
            <a:endParaRPr lang="en-US"/>
          </a:p>
        </p:txBody>
      </p:sp>
    </p:spTree>
    <p:extLst>
      <p:ext uri="{BB962C8B-B14F-4D97-AF65-F5344CB8AC3E}">
        <p14:creationId xmlns:p14="http://schemas.microsoft.com/office/powerpoint/2010/main" val="41335755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0" name="Rectangle 4"/>
          <p:cNvSpPr>
            <a:spLocks noGrp="1" noRot="1" noChangeAspect="1" noChangeArrowheads="1" noTextEdit="1"/>
          </p:cNvSpPr>
          <p:nvPr>
            <p:ph type="sldImg" idx="2"/>
          </p:nvPr>
        </p:nvSpPr>
        <p:spPr bwMode="auto">
          <a:xfrm>
            <a:off x="4367213" y="76200"/>
            <a:ext cx="2528887" cy="1897063"/>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314325" y="2208810"/>
            <a:ext cx="6286500" cy="68193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7"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charset="0"/>
                <a:cs typeface="+mn-cs"/>
              </a:defRPr>
            </a:lvl1pPr>
          </a:lstStyle>
          <a:p>
            <a:pPr>
              <a:defRPr/>
            </a:pPr>
            <a:fld id="{DCCEFC8F-1EBC-43E5-886D-F0A9AD3E9B6F}" type="slidenum">
              <a:rPr lang="en-US"/>
              <a:pPr>
                <a:defRPr/>
              </a:pPr>
              <a:t>‹#›</a:t>
            </a:fld>
            <a:endParaRPr lang="en-US"/>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
        <p:nvSpPr>
          <p:cNvPr id="9"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Tree>
    <p:extLst>
      <p:ext uri="{BB962C8B-B14F-4D97-AF65-F5344CB8AC3E}">
        <p14:creationId xmlns:p14="http://schemas.microsoft.com/office/powerpoint/2010/main" val="1339329195"/>
      </p:ext>
    </p:extLst>
  </p:cSld>
  <p:clrMap bg1="lt1" tx1="dk1" bg2="lt2" tx2="dk2" accent1="accent1" accent2="accent2" accent3="accent3" accent4="accent4" accent5="accent5" accent6="accent6" hlink="hlink" folHlink="folHlink"/>
  <p:hf ftr="0"/>
  <p:notesStyle>
    <a:lvl1pPr algn="l" rtl="0" eaLnBrk="0" fontAlgn="base" hangingPunct="0">
      <a:spcBef>
        <a:spcPct val="0"/>
      </a:spcBef>
      <a:spcAft>
        <a:spcPct val="60000"/>
      </a:spcAft>
      <a:defRPr sz="1000" kern="1200">
        <a:solidFill>
          <a:schemeClr val="tx1"/>
        </a:solidFill>
        <a:latin typeface="Arial" charset="0"/>
        <a:ea typeface="+mn-ea"/>
        <a:cs typeface="+mn-cs"/>
      </a:defRPr>
    </a:lvl1pPr>
    <a:lvl2pPr marL="342900" indent="-114300" algn="l" rtl="0" eaLnBrk="0" fontAlgn="base" hangingPunct="0">
      <a:spcBef>
        <a:spcPct val="0"/>
      </a:spcBef>
      <a:spcAft>
        <a:spcPct val="60000"/>
      </a:spcAft>
      <a:buClr>
        <a:srgbClr val="336699"/>
      </a:buClr>
      <a:buChar char="•"/>
      <a:defRPr sz="1000" kern="1200">
        <a:solidFill>
          <a:schemeClr val="tx1"/>
        </a:solidFill>
        <a:latin typeface="Arial" charset="0"/>
        <a:ea typeface="+mn-ea"/>
        <a:cs typeface="+mn-cs"/>
      </a:defRPr>
    </a:lvl2pPr>
    <a:lvl3pPr marL="914400" algn="l" rtl="0" eaLnBrk="0" fontAlgn="base" hangingPunct="0">
      <a:spcBef>
        <a:spcPct val="0"/>
      </a:spcBef>
      <a:spcAft>
        <a:spcPct val="60000"/>
      </a:spcAft>
      <a:defRPr sz="1000" kern="1200">
        <a:solidFill>
          <a:schemeClr val="tx1"/>
        </a:solidFill>
        <a:latin typeface="Arial" charset="0"/>
        <a:ea typeface="+mn-ea"/>
        <a:cs typeface="+mn-cs"/>
      </a:defRPr>
    </a:lvl3pPr>
    <a:lvl4pPr marL="1371600" algn="l" rtl="0" eaLnBrk="0" fontAlgn="base" hangingPunct="0">
      <a:spcBef>
        <a:spcPct val="0"/>
      </a:spcBef>
      <a:spcAft>
        <a:spcPct val="60000"/>
      </a:spcAft>
      <a:defRPr sz="1000" kern="1200">
        <a:solidFill>
          <a:schemeClr val="tx1"/>
        </a:solidFill>
        <a:latin typeface="Arial" charset="0"/>
        <a:ea typeface="+mn-ea"/>
        <a:cs typeface="+mn-cs"/>
      </a:defRPr>
    </a:lvl4pPr>
    <a:lvl5pPr marL="1828800" algn="l" rtl="0" eaLnBrk="0" fontAlgn="base" hangingPunct="0">
      <a:spcBef>
        <a:spcPct val="0"/>
      </a:spcBef>
      <a:spcAft>
        <a:spcPct val="6000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4344988" y="212663"/>
            <a:ext cx="2528887" cy="1897062"/>
          </a:xfrm>
          <a:ln/>
        </p:spPr>
      </p:sp>
      <p:sp>
        <p:nvSpPr>
          <p:cNvPr id="33795" name="Notes Placeholder 2"/>
          <p:cNvSpPr>
            <a:spLocks noGrp="1"/>
          </p:cNvSpPr>
          <p:nvPr>
            <p:ph type="body" idx="1"/>
          </p:nvPr>
        </p:nvSpPr>
        <p:spPr>
          <a:xfrm>
            <a:off x="314325" y="2446338"/>
            <a:ext cx="6286500" cy="65817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b="1" dirty="0" smtClean="0"/>
              <a:t>Presentation: 60 minutes</a:t>
            </a:r>
          </a:p>
          <a:p>
            <a:pPr eaLnBrk="1" hangingPunct="1">
              <a:lnSpc>
                <a:spcPct val="80000"/>
              </a:lnSpc>
            </a:pPr>
            <a:r>
              <a:rPr lang="en-US" b="1" dirty="0" smtClean="0"/>
              <a:t>Labs: 45 minutes</a:t>
            </a:r>
            <a:endParaRPr lang="en-US" altLang="ko-KR" b="1" dirty="0" smtClean="0">
              <a:ea typeface="굴림" pitchFamily="34" charset="-127"/>
            </a:endParaRPr>
          </a:p>
          <a:p>
            <a:pPr eaLnBrk="1" hangingPunct="1">
              <a:lnSpc>
                <a:spcPct val="80000"/>
              </a:lnSpc>
            </a:pPr>
            <a:endParaRPr lang="en-US" dirty="0" smtClean="0"/>
          </a:p>
          <a:p>
            <a:r>
              <a:rPr lang="en-US" sz="1000" kern="1200" dirty="0" smtClean="0">
                <a:solidFill>
                  <a:schemeClr val="tx1"/>
                </a:solidFill>
                <a:effectLst/>
                <a:latin typeface="Arial" charset="0"/>
                <a:ea typeface="+mn-ea"/>
                <a:cs typeface="+mn-cs"/>
              </a:rPr>
              <a:t>After completing this module, you will be able to:</a:t>
            </a:r>
            <a:endParaRPr lang="en-CA"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and provision web application servers.</a:t>
            </a:r>
            <a:endParaRPr lang="en-CA"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and provision remote desktop services application servers.</a:t>
            </a:r>
            <a:endParaRPr lang="en-CA"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and provision application virtualization servers.</a:t>
            </a:r>
            <a:endParaRPr lang="en-CA" sz="1000" kern="1200" dirty="0" smtClean="0">
              <a:solidFill>
                <a:schemeClr val="tx1"/>
              </a:solidFill>
              <a:effectLst/>
              <a:latin typeface="Arial" charset="0"/>
              <a:ea typeface="+mn-ea"/>
              <a:cs typeface="+mn-cs"/>
            </a:endParaRPr>
          </a:p>
          <a:p>
            <a:pPr eaLnBrk="1" hangingPunct="1">
              <a:lnSpc>
                <a:spcPct val="90000"/>
              </a:lnSpc>
            </a:pPr>
            <a:endParaRPr lang="en-US" b="1" dirty="0" smtClean="0"/>
          </a:p>
          <a:p>
            <a:pPr eaLnBrk="1" hangingPunct="1">
              <a:lnSpc>
                <a:spcPct val="90000"/>
              </a:lnSpc>
            </a:pPr>
            <a:r>
              <a:rPr lang="en-US" b="1" dirty="0" smtClean="0"/>
              <a:t>Required materials</a:t>
            </a:r>
          </a:p>
          <a:p>
            <a:pPr eaLnBrk="1" hangingPunct="1">
              <a:lnSpc>
                <a:spcPct val="90000"/>
              </a:lnSpc>
            </a:pPr>
            <a:r>
              <a:rPr lang="en-US" dirty="0" smtClean="0"/>
              <a:t>To teach this module, you need the Microsoft® Office PowerPoint® file 6433A_7.pptx.</a:t>
            </a:r>
          </a:p>
          <a:p>
            <a:pPr eaLnBrk="1" hangingPunct="1">
              <a:lnSpc>
                <a:spcPct val="90000"/>
              </a:lnSpc>
            </a:pPr>
            <a:endParaRPr lang="en-US" b="1" dirty="0" smtClean="0"/>
          </a:p>
          <a:p>
            <a:pPr eaLnBrk="1" hangingPunct="1">
              <a:lnSpc>
                <a:spcPct val="90000"/>
              </a:lnSpc>
            </a:pPr>
            <a:r>
              <a:rPr lang="en-US" b="1" dirty="0" smtClean="0"/>
              <a:t>Important:</a:t>
            </a:r>
            <a:r>
              <a:rPr lang="en-US" dirty="0" smtClean="0"/>
              <a:t> We recommend that you use PowerPoint 2002 or a later version to display the slides for this course. If you use PowerPoint Viewer or an earlier version of PowerPoint, all the features of the slides might not be display correctly.</a:t>
            </a:r>
          </a:p>
          <a:p>
            <a:pPr eaLnBrk="1" hangingPunct="1">
              <a:lnSpc>
                <a:spcPct val="90000"/>
              </a:lnSpc>
            </a:pPr>
            <a:endParaRPr lang="en-US" dirty="0" smtClean="0"/>
          </a:p>
          <a:p>
            <a:pPr eaLnBrk="1" hangingPunct="1">
              <a:lnSpc>
                <a:spcPct val="90000"/>
              </a:lnSpc>
            </a:pPr>
            <a:r>
              <a:rPr lang="en-US" b="1" dirty="0" smtClean="0"/>
              <a:t>Preparation tasks</a:t>
            </a:r>
          </a:p>
          <a:p>
            <a:pPr eaLnBrk="1" hangingPunct="1">
              <a:lnSpc>
                <a:spcPct val="90000"/>
              </a:lnSpc>
            </a:pPr>
            <a:r>
              <a:rPr lang="en-US" dirty="0" smtClean="0"/>
              <a:t>To prepare for this module:</a:t>
            </a:r>
          </a:p>
          <a:p>
            <a:pPr eaLnBrk="1" hangingPunct="1">
              <a:lnSpc>
                <a:spcPct val="90000"/>
              </a:lnSpc>
              <a:buFontTx/>
              <a:buChar char="•"/>
            </a:pPr>
            <a:r>
              <a:rPr lang="en-US" dirty="0" smtClean="0"/>
              <a:t> Read all of the materials for this module.</a:t>
            </a:r>
          </a:p>
          <a:p>
            <a:pPr eaLnBrk="1" hangingPunct="1">
              <a:lnSpc>
                <a:spcPct val="90000"/>
              </a:lnSpc>
              <a:buFontTx/>
              <a:buChar char="•"/>
            </a:pPr>
            <a:r>
              <a:rPr lang="en-US" dirty="0" smtClean="0"/>
              <a:t> Practice performing the demonstrations and the lab exercises.</a:t>
            </a:r>
          </a:p>
          <a:p>
            <a:pPr eaLnBrk="1" hangingPunct="1">
              <a:lnSpc>
                <a:spcPct val="90000"/>
              </a:lnSpc>
              <a:buFontTx/>
              <a:buChar char="•"/>
            </a:pPr>
            <a:r>
              <a:rPr lang="en-US" altLang="ko-KR" dirty="0" smtClean="0">
                <a:ea typeface="굴림" pitchFamily="34" charset="-127"/>
              </a:rPr>
              <a:t> Work through the Module Review and Takeaways section, and determine how you will use this section to reinforce student learning and promote knowledge transfer to on-the-job performance. </a:t>
            </a:r>
          </a:p>
          <a:p>
            <a:pPr eaLnBrk="1" hangingPunct="1">
              <a:lnSpc>
                <a:spcPct val="90000"/>
              </a:lnSpc>
            </a:pPr>
            <a:endParaRPr lang="en-GB" altLang="zh-CN" dirty="0" smtClean="0"/>
          </a:p>
          <a:p>
            <a:pPr eaLnBrk="1" hangingPunct="1">
              <a:lnSpc>
                <a:spcPct val="90000"/>
              </a:lnSpc>
            </a:pPr>
            <a:r>
              <a:rPr lang="en-GB" altLang="zh-CN" dirty="0" smtClean="0"/>
              <a:t>Make sure that students are aware of the Course Companion content portal that has additional module information and resources.</a:t>
            </a:r>
            <a:endParaRPr lang="en-US" dirty="0" smtClean="0"/>
          </a:p>
          <a:p>
            <a:pPr>
              <a:lnSpc>
                <a:spcPct val="90000"/>
              </a:lnSpc>
            </a:pPr>
            <a:endParaRPr lang="en-US" dirty="0" smtClean="0">
              <a:latin typeface="Arial" charset="0"/>
            </a:endParaRPr>
          </a:p>
        </p:txBody>
      </p:sp>
      <p:sp>
        <p:nvSpPr>
          <p:cNvPr id="33796" name="Slide Number Placeholder 5"/>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875AAAF1-CF4E-4168-8A0E-1F2CB5ADF0BA}" type="slidenum">
              <a:rPr lang="en-US" b="0" smtClean="0"/>
              <a:pPr/>
              <a:t>1</a:t>
            </a:fld>
            <a:endParaRPr lang="en-US" b="0" smtClean="0"/>
          </a:p>
        </p:txBody>
      </p:sp>
      <p:sp>
        <p:nvSpPr>
          <p:cNvPr id="33797" name="Rectangle 4"/>
          <p:cNvSpPr>
            <a:spLocks noChangeArrowheads="1"/>
          </p:cNvSpPr>
          <p:nvPr/>
        </p:nvSpPr>
        <p:spPr bwMode="auto">
          <a:xfrm>
            <a:off x="542925" y="1319213"/>
            <a:ext cx="2860675"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82880" rIns="182880"/>
          <a:lstStyle/>
          <a:p>
            <a:pPr>
              <a:lnSpc>
                <a:spcPct val="80000"/>
              </a:lnSpc>
              <a:spcAft>
                <a:spcPct val="60000"/>
              </a:spcAft>
            </a:pPr>
            <a:endParaRPr lang="en-US" altLang="ko-KR" sz="1000">
              <a:latin typeface="Arial" charset="0"/>
              <a:ea typeface="굴림" pitchFamily="34" charset="-127"/>
            </a:endParaRPr>
          </a:p>
        </p:txBody>
      </p:sp>
      <p:sp>
        <p:nvSpPr>
          <p:cNvPr id="6"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7"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US" sz="1000" kern="1200" dirty="0" smtClean="0">
                <a:solidFill>
                  <a:schemeClr val="tx1"/>
                </a:solidFill>
                <a:effectLst/>
                <a:latin typeface="Arial" charset="0"/>
                <a:ea typeface="+mn-ea"/>
                <a:cs typeface="+mn-cs"/>
              </a:rPr>
              <a:t>IIS 7 contains several changes in the way that it stores configuration data for web applications. One of the key benefits of these changes is that all necessary configuration detail for an application is contained within the web application’s root directory. This arrangement makes it much easier to migrate a web application from one server to another. Configuration parameters are now stored in a hierarchy of distributed XML configuration files that contain all of the configuration information required for the web application.</a:t>
            </a:r>
            <a:endParaRPr lang="en-CA" sz="10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0"/>
              </a:spcBef>
              <a:spcAft>
                <a:spcPct val="60000"/>
              </a:spcAft>
              <a:buClrTx/>
              <a:buSzTx/>
              <a:buFontTx/>
              <a:buNone/>
              <a:tabLst/>
              <a:defRPr/>
            </a:pPr>
            <a:endParaRPr lang="en-US" sz="10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0"/>
              </a:spcBef>
              <a:spcAft>
                <a:spcPct val="60000"/>
              </a:spcAft>
              <a:buClrTx/>
              <a:buSzTx/>
              <a:buFontTx/>
              <a:buNone/>
              <a:tabLst/>
              <a:defRPr/>
            </a:pPr>
            <a:r>
              <a:rPr lang="en-US" sz="1000" kern="1200" dirty="0" smtClean="0">
                <a:solidFill>
                  <a:schemeClr val="tx1"/>
                </a:solidFill>
                <a:effectLst/>
                <a:latin typeface="Arial" charset="0"/>
                <a:ea typeface="+mn-ea"/>
                <a:cs typeface="+mn-cs"/>
              </a:rPr>
              <a:t>Web Deploy is an IIS extension that contains a set of tools that can allow web server administrators to do the following.</a:t>
            </a:r>
          </a:p>
          <a:p>
            <a:pPr marL="171450" marR="0" indent="-171450" algn="l" defTabSz="914400" rtl="0" eaLnBrk="0" fontAlgn="base" latinLnBrk="0" hangingPunct="0">
              <a:lnSpc>
                <a:spcPct val="100000"/>
              </a:lnSpc>
              <a:spcBef>
                <a:spcPct val="0"/>
              </a:spcBef>
              <a:spcAft>
                <a:spcPct val="60000"/>
              </a:spcAft>
              <a:buClrTx/>
              <a:buSzTx/>
              <a:buFont typeface="Arial" pitchFamily="34" charset="0"/>
              <a:buChar char="•"/>
              <a:tabLst/>
              <a:defRPr/>
            </a:pPr>
            <a:r>
              <a:rPr lang="en-US" sz="1000" b="0" i="0" kern="1200" dirty="0" smtClean="0">
                <a:solidFill>
                  <a:schemeClr val="tx1"/>
                </a:solidFill>
                <a:effectLst/>
                <a:latin typeface="Arial" charset="0"/>
                <a:ea typeface="+mn-ea"/>
                <a:cs typeface="+mn-cs"/>
              </a:rPr>
              <a:t>Package Web applications</a:t>
            </a:r>
            <a:endParaRPr lang="en-CA" sz="1000" b="0" i="0" kern="1200" dirty="0" smtClean="0">
              <a:solidFill>
                <a:schemeClr val="tx1"/>
              </a:solidFill>
              <a:effectLst/>
              <a:latin typeface="Arial" charset="0"/>
              <a:ea typeface="+mn-ea"/>
              <a:cs typeface="+mn-cs"/>
            </a:endParaRPr>
          </a:p>
          <a:p>
            <a:pPr marL="171450" marR="0" indent="-171450" algn="l" defTabSz="914400" rtl="0" eaLnBrk="0" fontAlgn="base" latinLnBrk="0" hangingPunct="0">
              <a:lnSpc>
                <a:spcPct val="100000"/>
              </a:lnSpc>
              <a:spcBef>
                <a:spcPct val="0"/>
              </a:spcBef>
              <a:spcAft>
                <a:spcPct val="60000"/>
              </a:spcAft>
              <a:buClrTx/>
              <a:buSzTx/>
              <a:buFont typeface="Arial" pitchFamily="34" charset="0"/>
              <a:buChar char="•"/>
              <a:tabLst/>
              <a:defRPr/>
            </a:pPr>
            <a:r>
              <a:rPr lang="en-US" sz="1000" kern="1200" dirty="0" smtClean="0">
                <a:solidFill>
                  <a:schemeClr val="tx1"/>
                </a:solidFill>
                <a:effectLst/>
                <a:latin typeface="Arial" charset="0"/>
                <a:ea typeface="+mn-ea"/>
                <a:cs typeface="+mn-cs"/>
              </a:rPr>
              <a:t>Deploy Web applications</a:t>
            </a:r>
          </a:p>
          <a:p>
            <a:pPr marL="171450" marR="0" indent="-171450" algn="l" defTabSz="914400" rtl="0" eaLnBrk="0" fontAlgn="base" latinLnBrk="0" hangingPunct="0">
              <a:lnSpc>
                <a:spcPct val="100000"/>
              </a:lnSpc>
              <a:spcBef>
                <a:spcPct val="0"/>
              </a:spcBef>
              <a:spcAft>
                <a:spcPct val="60000"/>
              </a:spcAft>
              <a:buClrTx/>
              <a:buSzTx/>
              <a:buFont typeface="Arial" pitchFamily="34" charset="0"/>
              <a:buChar char="•"/>
              <a:tabLst/>
              <a:defRPr/>
            </a:pPr>
            <a:r>
              <a:rPr lang="en-US" sz="1000" kern="1200" dirty="0" smtClean="0">
                <a:solidFill>
                  <a:schemeClr val="tx1"/>
                </a:solidFill>
                <a:effectLst/>
                <a:latin typeface="Arial" charset="0"/>
                <a:ea typeface="+mn-ea"/>
                <a:cs typeface="+mn-cs"/>
              </a:rPr>
              <a:t>Synchronize Web Servers</a:t>
            </a:r>
          </a:p>
          <a:p>
            <a:pPr marL="0" marR="0" indent="0" algn="l" defTabSz="914400" rtl="0" eaLnBrk="0" fontAlgn="base" latinLnBrk="0" hangingPunct="0">
              <a:lnSpc>
                <a:spcPct val="100000"/>
              </a:lnSpc>
              <a:spcBef>
                <a:spcPct val="0"/>
              </a:spcBef>
              <a:spcAft>
                <a:spcPct val="60000"/>
              </a:spcAft>
              <a:buClrTx/>
              <a:buSzTx/>
              <a:buFontTx/>
              <a:buNone/>
              <a:tabLst/>
              <a:defRPr/>
            </a:pPr>
            <a:r>
              <a:rPr lang="en-US" sz="1000" kern="1200" dirty="0" smtClean="0">
                <a:solidFill>
                  <a:schemeClr val="tx1"/>
                </a:solidFill>
                <a:effectLst/>
                <a:latin typeface="Arial" charset="0"/>
                <a:ea typeface="+mn-ea"/>
                <a:cs typeface="+mn-cs"/>
              </a:rPr>
              <a:t>Web Deploy is implemented by using</a:t>
            </a:r>
            <a:r>
              <a:rPr lang="en-US" sz="1000" kern="1200" baseline="0" dirty="0" smtClean="0">
                <a:solidFill>
                  <a:schemeClr val="tx1"/>
                </a:solidFill>
                <a:effectLst/>
                <a:latin typeface="Arial" charset="0"/>
                <a:ea typeface="+mn-ea"/>
                <a:cs typeface="+mn-cs"/>
              </a:rPr>
              <a:t> the </a:t>
            </a:r>
            <a:r>
              <a:rPr lang="en-US" sz="1000" b="1" kern="1200" baseline="0" dirty="0" smtClean="0">
                <a:solidFill>
                  <a:schemeClr val="tx1"/>
                </a:solidFill>
                <a:effectLst/>
                <a:latin typeface="Arial" charset="0"/>
                <a:ea typeface="+mn-ea"/>
                <a:cs typeface="+mn-cs"/>
              </a:rPr>
              <a:t>msdeploy.exe</a:t>
            </a:r>
            <a:r>
              <a:rPr lang="en-US" sz="1000" kern="1200" baseline="0" dirty="0" smtClean="0">
                <a:solidFill>
                  <a:schemeClr val="tx1"/>
                </a:solidFill>
                <a:effectLst/>
                <a:latin typeface="Arial" charset="0"/>
                <a:ea typeface="+mn-ea"/>
                <a:cs typeface="+mn-cs"/>
              </a:rPr>
              <a:t> command-line executable</a:t>
            </a:r>
            <a:endParaRPr lang="en-US" sz="10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0"/>
              </a:spcBef>
              <a:spcAft>
                <a:spcPct val="60000"/>
              </a:spcAft>
              <a:buClrTx/>
              <a:buSzTx/>
              <a:buFontTx/>
              <a:buNone/>
              <a:tabLst/>
              <a:defRPr/>
            </a:pPr>
            <a:r>
              <a:rPr lang="en-US" sz="1000" kern="1200" dirty="0" smtClean="0">
                <a:solidFill>
                  <a:schemeClr val="tx1"/>
                </a:solidFill>
                <a:effectLst/>
                <a:latin typeface="Arial" charset="0"/>
                <a:ea typeface="+mn-ea"/>
                <a:cs typeface="+mn-cs"/>
              </a:rPr>
              <a:t>Mention</a:t>
            </a:r>
            <a:r>
              <a:rPr lang="en-US" sz="1000" kern="1200" baseline="0" dirty="0" smtClean="0">
                <a:solidFill>
                  <a:schemeClr val="tx1"/>
                </a:solidFill>
                <a:effectLst/>
                <a:latin typeface="Arial" charset="0"/>
                <a:ea typeface="+mn-ea"/>
                <a:cs typeface="+mn-cs"/>
              </a:rPr>
              <a:t> to students that Web Deploy is not included with Windows Server 2008, but downloadable from the IIS.net website.</a:t>
            </a:r>
          </a:p>
          <a:p>
            <a:pPr marL="0" marR="0" indent="0" algn="l" defTabSz="914400" rtl="0" eaLnBrk="0" fontAlgn="base" latinLnBrk="0" hangingPunct="0">
              <a:lnSpc>
                <a:spcPct val="100000"/>
              </a:lnSpc>
              <a:spcBef>
                <a:spcPct val="0"/>
              </a:spcBef>
              <a:spcAft>
                <a:spcPct val="60000"/>
              </a:spcAft>
              <a:buClrTx/>
              <a:buSzTx/>
              <a:buFontTx/>
              <a:buNone/>
              <a:tabLst/>
              <a:defRPr/>
            </a:pPr>
            <a:endParaRPr lang="en-US" sz="10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0"/>
              </a:spcBef>
              <a:spcAft>
                <a:spcPct val="60000"/>
              </a:spcAft>
              <a:buClrTx/>
              <a:buSzTx/>
              <a:buFontTx/>
              <a:buNone/>
              <a:tabLst/>
              <a:defRPr/>
            </a:pPr>
            <a:endParaRPr lang="en-CA" sz="1000" kern="1200" dirty="0" smtClean="0">
              <a:solidFill>
                <a:schemeClr val="tx1"/>
              </a:solidFill>
              <a:effectLst/>
              <a:latin typeface="Arial" charset="0"/>
              <a:ea typeface="+mn-ea"/>
              <a:cs typeface="+mn-cs"/>
            </a:endParaRP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10</a:t>
            </a:fld>
            <a:endParaRPr lang="en-US"/>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val="15456391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11</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000" kern="1200" dirty="0">
              <a:solidFill>
                <a:schemeClr val="tx1"/>
              </a:solidFill>
              <a:effectLst/>
              <a:latin typeface="Arial" charset="0"/>
              <a:ea typeface="+mn-ea"/>
              <a:cs typeface="+mn-cs"/>
            </a:endParaRPr>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smtClean="0">
                <a:solidFill>
                  <a:schemeClr val="tx1"/>
                </a:solidFill>
                <a:effectLst/>
                <a:latin typeface="Arial" charset="0"/>
                <a:ea typeface="+mn-ea"/>
                <a:cs typeface="+mn-cs"/>
              </a:rPr>
              <a:t>The technologies surrounding presentation virtualization are responsible for providing centralized, server-based applications to desktop users in a manner that, from the end-user’s perspective, closely or identically resembles the application were it running on the local client computer.</a:t>
            </a:r>
            <a:endParaRPr lang="en-CA" sz="1000" kern="1200" dirty="0" smtClean="0">
              <a:solidFill>
                <a:schemeClr val="tx1"/>
              </a:solidFill>
              <a:effectLst/>
              <a:latin typeface="Arial" charset="0"/>
              <a:ea typeface="+mn-ea"/>
              <a:cs typeface="+mn-cs"/>
            </a:endParaRPr>
          </a:p>
          <a:p>
            <a:endParaRPr lang="en-US"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Presentation virtualization does not involve hardware virtualization as found in products like Hyper-V or Virtual PC, but rather is concerned with virtualizing or imitating the look and feel of a desktop application, even though the application files are stored and executed in their entirety on a remote server.</a:t>
            </a:r>
          </a:p>
          <a:p>
            <a:endParaRPr lang="en-US"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Outline</a:t>
            </a:r>
            <a:r>
              <a:rPr lang="en-US" sz="1000" kern="1200" baseline="0" dirty="0" smtClean="0">
                <a:solidFill>
                  <a:schemeClr val="tx1"/>
                </a:solidFill>
                <a:effectLst/>
                <a:latin typeface="Arial" charset="0"/>
                <a:ea typeface="+mn-ea"/>
                <a:cs typeface="+mn-cs"/>
              </a:rPr>
              <a:t> the benefits as listed on the slide.</a:t>
            </a:r>
          </a:p>
          <a:p>
            <a:endParaRPr lang="en-US" sz="1000" kern="1200" baseline="0" dirty="0" smtClean="0">
              <a:solidFill>
                <a:schemeClr val="tx1"/>
              </a:solidFill>
              <a:effectLst/>
              <a:latin typeface="Arial" charset="0"/>
              <a:ea typeface="+mn-ea"/>
              <a:cs typeface="+mn-cs"/>
            </a:endParaRPr>
          </a:p>
          <a:p>
            <a:r>
              <a:rPr lang="en-US" sz="1000" kern="1200" baseline="0" dirty="0" smtClean="0">
                <a:solidFill>
                  <a:schemeClr val="tx1"/>
                </a:solidFill>
                <a:effectLst/>
                <a:latin typeface="Arial" charset="0"/>
                <a:ea typeface="+mn-ea"/>
                <a:cs typeface="+mn-cs"/>
              </a:rPr>
              <a:t>Identify the naming changes in Remote Desktop Services from Windows Server 2008 to Windows Server 2008 R2</a:t>
            </a:r>
          </a:p>
          <a:p>
            <a:endParaRPr lang="en-CA" sz="1000" kern="1200" dirty="0" smtClean="0">
              <a:solidFill>
                <a:schemeClr val="tx1"/>
              </a:solidFill>
              <a:effectLst/>
              <a:latin typeface="Arial" charset="0"/>
              <a:ea typeface="+mn-ea"/>
              <a:cs typeface="+mn-cs"/>
            </a:endParaRP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12</a:t>
            </a:fld>
            <a:endParaRPr lang="en-US"/>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val="30105548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000" kern="1200" dirty="0" smtClean="0">
                <a:solidFill>
                  <a:schemeClr val="tx1"/>
                </a:solidFill>
                <a:effectLst/>
                <a:latin typeface="Arial" charset="0"/>
                <a:ea typeface="+mn-ea"/>
                <a:cs typeface="+mn-cs"/>
              </a:rPr>
              <a:t>Identify the deployment scenarios outlined in the handbook and how RDS provides</a:t>
            </a:r>
            <a:r>
              <a:rPr lang="en-CA" sz="1000" kern="1200" baseline="0" dirty="0" smtClean="0">
                <a:solidFill>
                  <a:schemeClr val="tx1"/>
                </a:solidFill>
                <a:effectLst/>
                <a:latin typeface="Arial" charset="0"/>
                <a:ea typeface="+mn-ea"/>
                <a:cs typeface="+mn-cs"/>
              </a:rPr>
              <a:t> an advantage over traditional application deployment in each scenario.</a:t>
            </a:r>
            <a:endParaRPr lang="en-US" sz="1000" kern="1200" baseline="0" dirty="0" smtClean="0">
              <a:solidFill>
                <a:schemeClr val="tx1"/>
              </a:solidFill>
              <a:effectLst/>
              <a:latin typeface="Arial" charset="0"/>
              <a:ea typeface="+mn-ea"/>
              <a:cs typeface="+mn-cs"/>
            </a:endParaRPr>
          </a:p>
          <a:p>
            <a:endParaRPr lang="en-CA" sz="1000" kern="1200" dirty="0" smtClean="0">
              <a:solidFill>
                <a:schemeClr val="tx1"/>
              </a:solidFill>
              <a:effectLst/>
              <a:latin typeface="Arial" charset="0"/>
              <a:ea typeface="+mn-ea"/>
              <a:cs typeface="+mn-cs"/>
            </a:endParaRP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13</a:t>
            </a:fld>
            <a:endParaRPr lang="en-US"/>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val="3010554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7"/>
          <p:cNvSpPr>
            <a:spLocks noGrp="1" noChangeArrowheads="1"/>
          </p:cNvSpPr>
          <p:nvPr>
            <p:ph type="sldNum" sz="quarter" idx="5"/>
          </p:nvPr>
        </p:nvSpPr>
        <p:spPr/>
        <p:txBody>
          <a:bodyPr/>
          <a:lstStyle/>
          <a:p>
            <a:pPr>
              <a:defRPr/>
            </a:pPr>
            <a:fld id="{E93C3A47-06DE-493A-87A5-AC56A6F6A483}" type="slidenum">
              <a:rPr lang="en-US" smtClean="0"/>
              <a:pPr>
                <a:defRPr/>
              </a:pPr>
              <a:t>14</a:t>
            </a:fld>
            <a:endParaRPr lang="en-US" dirty="0" smtClean="0"/>
          </a:p>
        </p:txBody>
      </p:sp>
      <p:sp>
        <p:nvSpPr>
          <p:cNvPr id="44035" name="Rectangle 2"/>
          <p:cNvSpPr>
            <a:spLocks noGrp="1" noRot="1" noChangeAspect="1" noChangeArrowheads="1" noTextEdit="1"/>
          </p:cNvSpPr>
          <p:nvPr>
            <p:ph type="sldImg"/>
          </p:nvPr>
        </p:nvSpPr>
        <p:spPr>
          <a:ln/>
        </p:spPr>
      </p:sp>
      <p:sp>
        <p:nvSpPr>
          <p:cNvPr id="40966" name="Rectangle 3"/>
          <p:cNvSpPr>
            <a:spLocks noGrp="1" noChangeArrowheads="1"/>
          </p:cNvSpPr>
          <p:nvPr>
            <p:ph type="body" idx="1"/>
          </p:nvPr>
        </p:nvSpPr>
        <p:spPr>
          <a:xfrm>
            <a:off x="314325" y="2255838"/>
            <a:ext cx="6286500" cy="6772275"/>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Introduce the components of presentation</a:t>
            </a:r>
            <a:r>
              <a:rPr lang="en-US" baseline="0" dirty="0" smtClean="0"/>
              <a:t> virtualization (Remote Desktop Services)</a:t>
            </a:r>
            <a:r>
              <a:rPr lang="en-US" dirty="0" smtClean="0"/>
              <a:t>. Briefly introduce each of the components, and explain the situation in which you use each one. </a:t>
            </a:r>
          </a:p>
          <a:p>
            <a:pPr eaLnBrk="1" hangingPunct="1"/>
            <a:r>
              <a:rPr lang="en-US" dirty="0" smtClean="0"/>
              <a:t>For example, you can explain that the RD Session Host is the server that provides a remote desktop to the clients.</a:t>
            </a:r>
          </a:p>
          <a:p>
            <a:pPr eaLnBrk="1" hangingPunct="1"/>
            <a:endParaRPr lang="en-US" dirty="0" smtClean="0"/>
          </a:p>
          <a:p>
            <a:pPr eaLnBrk="1" hangingPunct="1"/>
            <a:r>
              <a:rPr lang="en-US" dirty="0" smtClean="0"/>
              <a:t>Mention that you require RD Licensing, and that after the 120-day grace period, clients no longer can connect to the RD Session Host if RD Licensing is not available. </a:t>
            </a:r>
          </a:p>
          <a:p>
            <a:pPr eaLnBrk="1" hangingPunct="1"/>
            <a:endParaRPr lang="en-US" dirty="0" smtClean="0"/>
          </a:p>
          <a:p>
            <a:pPr eaLnBrk="1" hangingPunct="1"/>
            <a:r>
              <a:rPr lang="en-US" dirty="0" smtClean="0"/>
              <a:t>Mention that RD Connection Broker is important especially in environments that have multiple RD Session Host servers in a farm, or when you publish remote applications from multiple servers RD Gateway plays an important role when you need to provide RD access to clients over the public network such as Internet. Even though students might be familiar with RD Web Access, mention that it can provide a list of available remote applications, as well as remote desktops and virtual desktops. This list is available on the Web page, but for Windows® 7 clients, you also can integrate it with the Start menu.</a:t>
            </a:r>
          </a:p>
          <a:p>
            <a:pPr eaLnBrk="1" hangingPunct="1"/>
            <a:endParaRPr lang="en-US" dirty="0" smtClean="0"/>
          </a:p>
          <a:p>
            <a:pPr eaLnBrk="1" hangingPunct="1"/>
            <a:r>
              <a:rPr lang="en-US" b="1" dirty="0" smtClean="0"/>
              <a:t>Reference</a:t>
            </a:r>
          </a:p>
          <a:p>
            <a:pPr lvl="0"/>
            <a:r>
              <a:rPr lang="en-US" sz="1000" kern="1200" dirty="0" smtClean="0">
                <a:solidFill>
                  <a:schemeClr val="tx1"/>
                </a:solidFill>
                <a:effectLst/>
                <a:latin typeface="Arial" charset="0"/>
                <a:ea typeface="+mn-ea"/>
                <a:cs typeface="+mn-cs"/>
              </a:rPr>
              <a:t>Remote Desktop Services</a:t>
            </a:r>
            <a:br>
              <a:rPr lang="en-US" sz="1000" kern="1200" dirty="0" smtClean="0">
                <a:solidFill>
                  <a:schemeClr val="tx1"/>
                </a:solidFill>
                <a:effectLst/>
                <a:latin typeface="Arial" charset="0"/>
                <a:ea typeface="+mn-ea"/>
                <a:cs typeface="+mn-cs"/>
              </a:rPr>
            </a:br>
            <a:r>
              <a:rPr lang="en-US" dirty="0"/>
              <a:t>http://go.microsoft.com/fwlink/?LinkID=224574</a:t>
            </a:r>
            <a:endParaRPr lang="en-CA" sz="1000" kern="1200" dirty="0" smtClean="0">
              <a:solidFill>
                <a:schemeClr val="tx1"/>
              </a:solidFill>
              <a:effectLst/>
              <a:latin typeface="Arial" charset="0"/>
              <a:ea typeface="+mn-ea"/>
              <a:cs typeface="+mn-cs"/>
            </a:endParaRPr>
          </a:p>
          <a:p>
            <a:pPr eaLnBrk="1" hangingPunct="1"/>
            <a:endParaRPr lang="en-US" dirty="0" smtClean="0"/>
          </a:p>
        </p:txBody>
      </p:sp>
      <p:sp>
        <p:nvSpPr>
          <p:cNvPr id="8"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9"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xfrm>
            <a:off x="314325" y="3263900"/>
            <a:ext cx="6286500" cy="55546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Emphasize that almost all applications deployed on RD Session Host computers should be made available as </a:t>
            </a:r>
            <a:r>
              <a:rPr lang="en-US" dirty="0" err="1" smtClean="0"/>
              <a:t>RemoteApp</a:t>
            </a:r>
            <a:r>
              <a:rPr lang="en-US" dirty="0" smtClean="0"/>
              <a:t> programs. In most cases, users do not require access to the desktop of the RD Session Host computer. </a:t>
            </a:r>
          </a:p>
          <a:p>
            <a:endParaRPr lang="en-US" dirty="0" smtClean="0"/>
          </a:p>
          <a:p>
            <a:r>
              <a:rPr lang="en-US" dirty="0" smtClean="0"/>
              <a:t>Emphasize that one of the goals of using </a:t>
            </a:r>
            <a:r>
              <a:rPr lang="en-US" dirty="0" err="1" smtClean="0"/>
              <a:t>RemoteApp</a:t>
            </a:r>
            <a:r>
              <a:rPr lang="en-US" dirty="0" smtClean="0"/>
              <a:t> programs is to make the user experience with the application as similar to local applications as possible. </a:t>
            </a:r>
          </a:p>
        </p:txBody>
      </p:sp>
      <p:sp>
        <p:nvSpPr>
          <p:cNvPr id="5127" name="Rectangle 7"/>
          <p:cNvSpPr>
            <a:spLocks noChangeArrowheads="1"/>
          </p:cNvSpPr>
          <p:nvPr/>
        </p:nvSpPr>
        <p:spPr bwMode="auto">
          <a:xfrm>
            <a:off x="3971925"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gn="r" eaLnBrk="1" hangingPunct="1">
              <a:defRPr sz="1200" b="0">
                <a:latin typeface="Arial" charset="0"/>
                <a:cs typeface="+mn-cs"/>
              </a:defRPr>
            </a:lvl1pPr>
          </a:lstStyle>
          <a:p>
            <a:pPr>
              <a:defRPr/>
            </a:pPr>
            <a:fld id="{0B7A670C-8F85-4C19-B059-BB93D9C77D55}" type="slidenum">
              <a:rPr lang="en-US"/>
              <a:pPr>
                <a:defRPr/>
              </a:pPr>
              <a:t>15</a:t>
            </a:fld>
            <a:endParaRPr lang="en-US" dirty="0"/>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Introduce</a:t>
            </a:r>
            <a:r>
              <a:rPr lang="en-CA" baseline="0" dirty="0" smtClean="0"/>
              <a:t> the key methods for increasing the reliability of RDS as listed on the slide</a:t>
            </a:r>
          </a:p>
          <a:p>
            <a:endParaRPr lang="en-CA" baseline="0" dirty="0" smtClean="0"/>
          </a:p>
          <a:p>
            <a:endParaRPr lang="en-CA" sz="1000" kern="1200" dirty="0" smtClean="0">
              <a:solidFill>
                <a:schemeClr val="tx1"/>
              </a:solidFill>
              <a:effectLst/>
              <a:latin typeface="Arial" charset="0"/>
              <a:ea typeface="+mn-ea"/>
              <a:cs typeface="+mn-cs"/>
            </a:endParaRPr>
          </a:p>
          <a:p>
            <a:r>
              <a:rPr lang="en-CA" sz="1000" b="1" kern="1200" dirty="0" smtClean="0">
                <a:solidFill>
                  <a:schemeClr val="tx1"/>
                </a:solidFill>
                <a:effectLst/>
                <a:latin typeface="Arial" charset="0"/>
                <a:ea typeface="+mn-ea"/>
                <a:cs typeface="+mn-cs"/>
              </a:rPr>
              <a:t>Reference</a:t>
            </a:r>
          </a:p>
          <a:p>
            <a:pPr lvl="0"/>
            <a:r>
              <a:rPr lang="en-US" sz="1000" kern="1200" dirty="0" smtClean="0">
                <a:solidFill>
                  <a:schemeClr val="tx1"/>
                </a:solidFill>
                <a:effectLst/>
                <a:latin typeface="Arial" charset="0"/>
                <a:ea typeface="+mn-ea"/>
                <a:cs typeface="+mn-cs"/>
              </a:rPr>
              <a:t>Remote Desktop Connection Broker</a:t>
            </a:r>
            <a:br>
              <a:rPr lang="en-US" sz="1000" kern="1200" dirty="0" smtClean="0">
                <a:solidFill>
                  <a:schemeClr val="tx1"/>
                </a:solidFill>
                <a:effectLst/>
                <a:latin typeface="Arial" charset="0"/>
                <a:ea typeface="+mn-ea"/>
                <a:cs typeface="+mn-cs"/>
              </a:rPr>
            </a:br>
            <a:r>
              <a:rPr lang="en-US" dirty="0"/>
              <a:t>http://go.microsoft.com/fwlink/?LinkID=224575</a:t>
            </a:r>
            <a:endParaRPr lang="en-CA" sz="1000" kern="1200" dirty="0" smtClean="0">
              <a:solidFill>
                <a:schemeClr val="tx1"/>
              </a:solidFill>
              <a:effectLst/>
              <a:latin typeface="Arial" charset="0"/>
              <a:ea typeface="+mn-ea"/>
              <a:cs typeface="+mn-cs"/>
            </a:endParaRPr>
          </a:p>
          <a:p>
            <a:endParaRPr lang="en-CA" sz="1000" kern="1200" dirty="0" smtClean="0">
              <a:solidFill>
                <a:schemeClr val="tx1"/>
              </a:solidFill>
              <a:effectLst/>
              <a:latin typeface="Arial" charset="0"/>
              <a:ea typeface="+mn-ea"/>
              <a:cs typeface="+mn-cs"/>
            </a:endParaRP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16</a:t>
            </a:fld>
            <a:endParaRPr lang="en-US"/>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val="30078004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Identify the</a:t>
            </a:r>
            <a:r>
              <a:rPr lang="en-CA" baseline="0" dirty="0" smtClean="0"/>
              <a:t> group policy categories that apply to RDS.</a:t>
            </a:r>
          </a:p>
          <a:p>
            <a:endParaRPr lang="en-CA" baseline="0" dirty="0" smtClean="0"/>
          </a:p>
          <a:p>
            <a:r>
              <a:rPr lang="en-CA" baseline="0" dirty="0" smtClean="0"/>
              <a:t>Consider showing the policies in GPMC. They are contained in the following locations:</a:t>
            </a:r>
          </a:p>
          <a:p>
            <a:r>
              <a:rPr lang="en-US" sz="1000" b="1" kern="1200" dirty="0" smtClean="0">
                <a:solidFill>
                  <a:schemeClr val="tx1"/>
                </a:solidFill>
                <a:effectLst/>
                <a:latin typeface="Arial" charset="0"/>
                <a:ea typeface="+mn-ea"/>
                <a:cs typeface="+mn-cs"/>
              </a:rPr>
              <a:t>Computer Configuration\Policies\Administrative Templates\Windows Components\Remote Desktop Services\</a:t>
            </a:r>
          </a:p>
          <a:p>
            <a:r>
              <a:rPr lang="en-US" sz="1000" b="0" kern="1200" dirty="0" smtClean="0">
                <a:solidFill>
                  <a:schemeClr val="tx1"/>
                </a:solidFill>
                <a:effectLst/>
                <a:latin typeface="Arial" charset="0"/>
                <a:ea typeface="+mn-ea"/>
                <a:cs typeface="+mn-cs"/>
              </a:rPr>
              <a:t>and</a:t>
            </a:r>
          </a:p>
          <a:p>
            <a:r>
              <a:rPr lang="en-US" sz="1000" b="1" kern="1200" dirty="0" smtClean="0">
                <a:solidFill>
                  <a:schemeClr val="tx1"/>
                </a:solidFill>
                <a:effectLst/>
                <a:latin typeface="Arial" charset="0"/>
                <a:ea typeface="+mn-ea"/>
                <a:cs typeface="+mn-cs"/>
              </a:rPr>
              <a:t>User Configuration\Policies\Administrative Templates\Windows Components\Remote Desktop Services\</a:t>
            </a:r>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Reference:</a:t>
            </a:r>
          </a:p>
          <a:p>
            <a:pPr lvl="0">
              <a:defRPr/>
            </a:pPr>
            <a:r>
              <a:rPr lang="en-US" sz="1000" kern="1200" dirty="0" smtClean="0">
                <a:solidFill>
                  <a:schemeClr val="tx1"/>
                </a:solidFill>
                <a:effectLst/>
                <a:latin typeface="Arial" charset="0"/>
                <a:ea typeface="+mn-ea"/>
                <a:cs typeface="+mn-cs"/>
              </a:rPr>
              <a:t>Group Policy Settings for Remote Desktop Services in Windows Server 2008 R2</a:t>
            </a:r>
            <a:br>
              <a:rPr lang="en-US" sz="1000" kern="1200" dirty="0" smtClean="0">
                <a:solidFill>
                  <a:schemeClr val="tx1"/>
                </a:solidFill>
                <a:effectLst/>
                <a:latin typeface="Arial" charset="0"/>
                <a:ea typeface="+mn-ea"/>
                <a:cs typeface="+mn-cs"/>
              </a:rPr>
            </a:br>
            <a:r>
              <a:rPr lang="en-US" dirty="0"/>
              <a:t>http://go.microsoft.com/fwlink/?LinkID=224577</a:t>
            </a:r>
            <a:endParaRPr lang="en-CA" sz="1000" kern="1200" dirty="0" smtClean="0">
              <a:solidFill>
                <a:schemeClr val="tx1"/>
              </a:solidFill>
              <a:effectLst/>
              <a:latin typeface="Arial" charset="0"/>
              <a:ea typeface="+mn-ea"/>
              <a:cs typeface="+mn-cs"/>
            </a:endParaRP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17</a:t>
            </a:fld>
            <a:endParaRPr lang="en-US"/>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val="3379966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Introduce</a:t>
            </a:r>
            <a:r>
              <a:rPr lang="en-CA" baseline="0" dirty="0" smtClean="0"/>
              <a:t> WSRM an explain its ability to govern the use of system resources by users, applications, IIS app pools or RDS sessions.</a:t>
            </a:r>
          </a:p>
          <a:p>
            <a:endParaRPr lang="en-CA" baseline="0" dirty="0" smtClean="0"/>
          </a:p>
          <a:p>
            <a:pPr marL="0" marR="0" indent="0" algn="l" defTabSz="914400" rtl="0" eaLnBrk="0" fontAlgn="base" latinLnBrk="0" hangingPunct="0">
              <a:lnSpc>
                <a:spcPct val="100000"/>
              </a:lnSpc>
              <a:spcBef>
                <a:spcPct val="0"/>
              </a:spcBef>
              <a:spcAft>
                <a:spcPct val="60000"/>
              </a:spcAft>
              <a:buClrTx/>
              <a:buSzTx/>
              <a:buFontTx/>
              <a:buNone/>
              <a:tabLst/>
              <a:defRPr/>
            </a:pPr>
            <a:r>
              <a:rPr lang="en-US" sz="1000" b="1" kern="1200" dirty="0" smtClean="0">
                <a:solidFill>
                  <a:schemeClr val="tx1"/>
                </a:solidFill>
                <a:effectLst/>
                <a:latin typeface="Arial" charset="0"/>
                <a:ea typeface="+mn-ea"/>
                <a:cs typeface="+mn-cs"/>
              </a:rPr>
              <a:t>Note:</a:t>
            </a:r>
            <a:r>
              <a:rPr lang="en-US" sz="1000" kern="1200" dirty="0" smtClean="0">
                <a:solidFill>
                  <a:schemeClr val="tx1"/>
                </a:solidFill>
                <a:effectLst/>
                <a:latin typeface="Arial" charset="0"/>
                <a:ea typeface="+mn-ea"/>
                <a:cs typeface="+mn-cs"/>
              </a:rPr>
              <a:t> WSRM is not installed by default in Windows Server 2008, but can be enabled by installing the Windows Server Resource Manager feature from the Server Manager console.</a:t>
            </a:r>
            <a:endParaRPr lang="en-CA" sz="1000" kern="1200" dirty="0" smtClean="0">
              <a:solidFill>
                <a:schemeClr val="tx1"/>
              </a:solidFill>
              <a:effectLst/>
              <a:latin typeface="Arial" charset="0"/>
              <a:ea typeface="+mn-ea"/>
              <a:cs typeface="+mn-cs"/>
            </a:endParaRPr>
          </a:p>
          <a:p>
            <a:endParaRPr lang="en-CA" sz="1000" kern="1200" dirty="0" smtClean="0">
              <a:solidFill>
                <a:schemeClr val="tx1"/>
              </a:solidFill>
              <a:effectLst/>
              <a:latin typeface="Arial" charset="0"/>
              <a:ea typeface="+mn-ea"/>
              <a:cs typeface="+mn-cs"/>
            </a:endParaRPr>
          </a:p>
          <a:p>
            <a:endParaRPr lang="en-CA" sz="1000" kern="1200" dirty="0" smtClean="0">
              <a:solidFill>
                <a:schemeClr val="tx1"/>
              </a:solidFill>
              <a:effectLst/>
              <a:latin typeface="Arial" charset="0"/>
              <a:ea typeface="+mn-ea"/>
              <a:cs typeface="+mn-cs"/>
            </a:endParaRP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18</a:t>
            </a:fld>
            <a:endParaRPr lang="en-US"/>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val="30078004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19</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000" kern="1200" dirty="0">
              <a:solidFill>
                <a:schemeClr val="tx1"/>
              </a:solidFill>
              <a:effectLst/>
              <a:latin typeface="Arial" charset="0"/>
              <a:ea typeface="+mn-ea"/>
              <a:cs typeface="+mn-cs"/>
            </a:endParaRPr>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xfrm>
            <a:off x="657225" y="2365375"/>
            <a:ext cx="6019800" cy="61579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CA" sz="1000" kern="1200" dirty="0">
              <a:solidFill>
                <a:schemeClr val="tx1"/>
              </a:solidFill>
              <a:effectLst/>
              <a:latin typeface="Arial" charset="0"/>
              <a:ea typeface="+mn-ea"/>
              <a:cs typeface="+mn-cs"/>
            </a:endParaRPr>
          </a:p>
        </p:txBody>
      </p:sp>
      <p:sp>
        <p:nvSpPr>
          <p:cNvPr id="34820"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r" eaLnBrk="1" hangingPunct="1"/>
            <a:fld id="{C574C97A-F40C-49CD-AD0A-AA39407284E5}" type="slidenum">
              <a:rPr lang="en-US" sz="1200" b="0">
                <a:latin typeface="Arial" charset="0"/>
              </a:rPr>
              <a:pPr algn="r" eaLnBrk="1" hangingPunct="1"/>
              <a:t>2</a:t>
            </a:fld>
            <a:endParaRPr lang="en-US" sz="1200" b="0">
              <a:latin typeface="Arial" charset="0"/>
            </a:endParaRPr>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600" b="1">
                <a:solidFill>
                  <a:schemeClr val="tx1"/>
                </a:solidFill>
                <a:latin typeface="Verdana" pitchFamily="34" charset="0"/>
                <a:cs typeface="Arial" charset="0"/>
              </a:defRPr>
            </a:lvl1pPr>
            <a:lvl2pPr marL="742950" indent="-285750" eaLnBrk="0" hangingPunct="0">
              <a:defRPr sz="1600" b="1">
                <a:solidFill>
                  <a:schemeClr val="tx1"/>
                </a:solidFill>
                <a:latin typeface="Verdana" pitchFamily="34" charset="0"/>
                <a:cs typeface="Arial" charset="0"/>
              </a:defRPr>
            </a:lvl2pPr>
            <a:lvl3pPr marL="1143000" indent="-228600" eaLnBrk="0" hangingPunct="0">
              <a:defRPr sz="1600" b="1">
                <a:solidFill>
                  <a:schemeClr val="tx1"/>
                </a:solidFill>
                <a:latin typeface="Verdana" pitchFamily="34" charset="0"/>
                <a:cs typeface="Arial" charset="0"/>
              </a:defRPr>
            </a:lvl3pPr>
            <a:lvl4pPr marL="1600200" indent="-228600" eaLnBrk="0" hangingPunct="0">
              <a:defRPr sz="1600" b="1">
                <a:solidFill>
                  <a:schemeClr val="tx1"/>
                </a:solidFill>
                <a:latin typeface="Verdana" pitchFamily="34" charset="0"/>
                <a:cs typeface="Arial" charset="0"/>
              </a:defRPr>
            </a:lvl4pPr>
            <a:lvl5pPr marL="2057400" indent="-228600" eaLnBrk="0" hangingPunct="0">
              <a:defRPr sz="1600" b="1">
                <a:solidFill>
                  <a:schemeClr val="tx1"/>
                </a:solidFill>
                <a:latin typeface="Verdana" pitchFamily="34" charset="0"/>
                <a:cs typeface="Arial" charset="0"/>
              </a:defRPr>
            </a:lvl5pPr>
            <a:lvl6pPr marL="2514600" indent="-228600" eaLnBrk="0" fontAlgn="base" hangingPunct="0">
              <a:spcBef>
                <a:spcPct val="0"/>
              </a:spcBef>
              <a:spcAft>
                <a:spcPct val="0"/>
              </a:spcAft>
              <a:defRPr sz="1600" b="1">
                <a:solidFill>
                  <a:schemeClr val="tx1"/>
                </a:solidFill>
                <a:latin typeface="Verdana" pitchFamily="34" charset="0"/>
                <a:cs typeface="Arial" charset="0"/>
              </a:defRPr>
            </a:lvl6pPr>
            <a:lvl7pPr marL="2971800" indent="-228600" eaLnBrk="0" fontAlgn="base" hangingPunct="0">
              <a:spcBef>
                <a:spcPct val="0"/>
              </a:spcBef>
              <a:spcAft>
                <a:spcPct val="0"/>
              </a:spcAft>
              <a:defRPr sz="1600" b="1">
                <a:solidFill>
                  <a:schemeClr val="tx1"/>
                </a:solidFill>
                <a:latin typeface="Verdana" pitchFamily="34" charset="0"/>
                <a:cs typeface="Arial" charset="0"/>
              </a:defRPr>
            </a:lvl7pPr>
            <a:lvl8pPr marL="3429000" indent="-228600" eaLnBrk="0" fontAlgn="base" hangingPunct="0">
              <a:spcBef>
                <a:spcPct val="0"/>
              </a:spcBef>
              <a:spcAft>
                <a:spcPct val="0"/>
              </a:spcAft>
              <a:defRPr sz="1600" b="1">
                <a:solidFill>
                  <a:schemeClr val="tx1"/>
                </a:solidFill>
                <a:latin typeface="Verdana" pitchFamily="34" charset="0"/>
                <a:cs typeface="Arial" charset="0"/>
              </a:defRPr>
            </a:lvl8pPr>
            <a:lvl9pPr marL="3886200" indent="-228600" eaLnBrk="0" fontAlgn="base" hangingPunct="0">
              <a:spcBef>
                <a:spcPct val="0"/>
              </a:spcBef>
              <a:spcAft>
                <a:spcPct val="0"/>
              </a:spcAft>
              <a:defRPr sz="1600" b="1">
                <a:solidFill>
                  <a:schemeClr val="tx1"/>
                </a:solidFill>
                <a:latin typeface="Verdana" pitchFamily="34" charset="0"/>
                <a:cs typeface="Arial" charset="0"/>
              </a:defRPr>
            </a:lvl9pPr>
          </a:lstStyle>
          <a:p>
            <a:pPr algn="r" eaLnBrk="1" hangingPunct="1"/>
            <a:fld id="{AD265E3F-9200-4336-8951-227AAB67E359}" type="slidenum">
              <a:rPr lang="en-US" sz="1200" b="0"/>
              <a:pPr algn="r" eaLnBrk="1" hangingPunct="1"/>
              <a:t>20</a:t>
            </a:fld>
            <a:endParaRPr lang="en-US" sz="1200" b="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309563" y="2363788"/>
            <a:ext cx="6056312" cy="5072062"/>
          </a:xfrm>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Describe the basics of application virtualization. Explain how the virtual environment isolates shared resources from the base operating system and other applications, whether they are virtualized or installed locally.</a:t>
            </a:r>
          </a:p>
          <a:p>
            <a:pPr eaLnBrk="1" hangingPunct="1"/>
            <a:endParaRPr lang="en-US" smtClean="0"/>
          </a:p>
          <a:p>
            <a:pPr eaLnBrk="1" hangingPunct="1"/>
            <a:r>
              <a:rPr lang="en-US" b="1" smtClean="0"/>
              <a:t>Reference</a:t>
            </a:r>
          </a:p>
          <a:p>
            <a:pPr eaLnBrk="1" hangingPunct="1">
              <a:buFontTx/>
              <a:buChar char="•"/>
            </a:pPr>
            <a:r>
              <a:rPr lang="en-US" smtClean="0"/>
              <a:t>Application Virtualization</a:t>
            </a:r>
            <a:br>
              <a:rPr lang="en-US" smtClean="0"/>
            </a:br>
            <a:r>
              <a:rPr lang="fr-CA" u="sng" smtClean="0"/>
              <a:t>http://go.microsoft.com/fwlink/?LinkId=200228</a:t>
            </a:r>
            <a:endParaRPr lang="en-US" u="sng" smtClean="0"/>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xfrm>
            <a:off x="4229100" y="163513"/>
            <a:ext cx="2667000" cy="2000250"/>
          </a:xfrm>
          <a:ln/>
        </p:spPr>
      </p:sp>
      <p:sp>
        <p:nvSpPr>
          <p:cNvPr id="36867" name="Notes Placeholder 2"/>
          <p:cNvSpPr>
            <a:spLocks noGrp="1"/>
          </p:cNvSpPr>
          <p:nvPr>
            <p:ph type="body" idx="1"/>
          </p:nvPr>
        </p:nvSpPr>
        <p:spPr>
          <a:xfrm>
            <a:off x="314325" y="2363788"/>
            <a:ext cx="6286500" cy="66643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lstStyle/>
          <a:p>
            <a:pPr>
              <a:tabLst>
                <a:tab pos="223838" algn="l"/>
              </a:tabLst>
            </a:pPr>
            <a:r>
              <a:rPr lang="en-US" dirty="0" smtClean="0"/>
              <a:t>Give the students an overview of publishing an application with App-V.</a:t>
            </a:r>
          </a:p>
          <a:p>
            <a:pPr>
              <a:tabLst>
                <a:tab pos="223838" algn="l"/>
              </a:tabLst>
            </a:pPr>
            <a:endParaRPr lang="en-US" dirty="0" smtClean="0"/>
          </a:p>
          <a:p>
            <a:pPr>
              <a:tabLst>
                <a:tab pos="223838" algn="l"/>
              </a:tabLst>
            </a:pPr>
            <a:r>
              <a:rPr lang="en-US" dirty="0" smtClean="0"/>
              <a:t>Slide animation:</a:t>
            </a:r>
          </a:p>
          <a:p>
            <a:pPr>
              <a:buFontTx/>
              <a:buAutoNum type="arabicPeriod"/>
              <a:tabLst>
                <a:tab pos="223838" algn="l"/>
              </a:tabLst>
            </a:pPr>
            <a:r>
              <a:rPr lang="en-US" dirty="0" smtClean="0"/>
              <a:t>Sequence Engineer creates a package, and then copies it to the content share, or to multiple content shares if there are multiple streaming servers.</a:t>
            </a:r>
          </a:p>
          <a:p>
            <a:pPr>
              <a:buFontTx/>
              <a:buAutoNum type="arabicPeriod"/>
              <a:tabLst>
                <a:tab pos="223838" algn="l"/>
              </a:tabLst>
            </a:pPr>
            <a:r>
              <a:rPr lang="en-US" dirty="0" smtClean="0"/>
              <a:t>Administrator starts the Microsoft Management Console (MMC).</a:t>
            </a:r>
          </a:p>
          <a:p>
            <a:pPr>
              <a:buFontTx/>
              <a:buAutoNum type="arabicPeriod"/>
              <a:tabLst>
                <a:tab pos="223838" algn="l"/>
              </a:tabLst>
            </a:pPr>
            <a:r>
              <a:rPr lang="en-US" dirty="0" smtClean="0"/>
              <a:t>Administrator connects to Management Web Service over HTTP or HTTPS.</a:t>
            </a:r>
          </a:p>
          <a:p>
            <a:pPr>
              <a:buFontTx/>
              <a:buAutoNum type="arabicPeriod"/>
              <a:tabLst>
                <a:tab pos="223838" algn="l"/>
              </a:tabLst>
            </a:pPr>
            <a:r>
              <a:rPr lang="en-US" dirty="0" smtClean="0"/>
              <a:t>The Management Service connects to the data store.</a:t>
            </a:r>
          </a:p>
          <a:p>
            <a:pPr>
              <a:buFontTx/>
              <a:buAutoNum type="arabicPeriod"/>
              <a:tabLst>
                <a:tab pos="223838" algn="l"/>
              </a:tabLst>
            </a:pPr>
            <a:r>
              <a:rPr lang="en-US" dirty="0" smtClean="0"/>
              <a:t>The Management Service authenticates the Administrator.</a:t>
            </a:r>
          </a:p>
          <a:p>
            <a:pPr>
              <a:buFontTx/>
              <a:buAutoNum type="arabicPeriod"/>
              <a:tabLst>
                <a:tab pos="223838" algn="l"/>
              </a:tabLst>
            </a:pPr>
            <a:r>
              <a:rPr lang="en-US" dirty="0" smtClean="0"/>
              <a:t>The Administrator imports the .</a:t>
            </a:r>
            <a:r>
              <a:rPr lang="en-US" dirty="0" err="1" smtClean="0"/>
              <a:t>osd</a:t>
            </a:r>
            <a:r>
              <a:rPr lang="en-US" dirty="0" smtClean="0"/>
              <a:t> and .</a:t>
            </a:r>
            <a:r>
              <a:rPr lang="en-US" dirty="0" err="1" smtClean="0"/>
              <a:t>sprj</a:t>
            </a:r>
            <a:r>
              <a:rPr lang="en-US" dirty="0" smtClean="0"/>
              <a:t> information, and then the Web Service writes the information into the database. </a:t>
            </a:r>
          </a:p>
          <a:p>
            <a:pPr>
              <a:buFontTx/>
              <a:buAutoNum type="arabicPeriod"/>
              <a:tabLst>
                <a:tab pos="223838" algn="l"/>
              </a:tabLst>
            </a:pPr>
            <a:r>
              <a:rPr lang="en-US" dirty="0" smtClean="0"/>
              <a:t>The Administrator assigns Active Directory® Domain Services (AD DS) groups, and the security identifiers (SIDs) are written into the database. File type associations (FTAs) are created from the .</a:t>
            </a:r>
            <a:r>
              <a:rPr lang="en-US" dirty="0" err="1" smtClean="0"/>
              <a:t>osd</a:t>
            </a:r>
            <a:r>
              <a:rPr lang="en-US" dirty="0" smtClean="0"/>
              <a:t> file information.</a:t>
            </a:r>
          </a:p>
          <a:p>
            <a:pPr>
              <a:buFontTx/>
              <a:buAutoNum type="arabicPeriod"/>
              <a:tabLst>
                <a:tab pos="223838" algn="l"/>
              </a:tabLst>
            </a:pPr>
            <a:r>
              <a:rPr lang="en-US" dirty="0" smtClean="0"/>
              <a:t>Client streams the application from a management server or a streaming server.</a:t>
            </a:r>
          </a:p>
          <a:p>
            <a:pPr>
              <a:tabLst>
                <a:tab pos="223838" algn="l"/>
              </a:tabLst>
            </a:pPr>
            <a:endParaRPr lang="en-US" b="1" dirty="0" smtClean="0"/>
          </a:p>
          <a:p>
            <a:pPr>
              <a:tabLst>
                <a:tab pos="223838" algn="l"/>
              </a:tabLst>
            </a:pPr>
            <a:r>
              <a:rPr lang="en-US" b="1" dirty="0" smtClean="0"/>
              <a:t>Reference</a:t>
            </a:r>
          </a:p>
          <a:p>
            <a:pPr>
              <a:buFontTx/>
              <a:buChar char="•"/>
              <a:tabLst>
                <a:tab pos="223838" algn="l"/>
              </a:tabLst>
            </a:pPr>
            <a:r>
              <a:rPr lang="en-US" dirty="0" smtClean="0"/>
              <a:t>TechNet article, </a:t>
            </a:r>
            <a:r>
              <a:rPr lang="en-US" dirty="0" smtClean="0"/>
              <a:t>“Application </a:t>
            </a:r>
            <a:r>
              <a:rPr lang="en-US" dirty="0" smtClean="0"/>
              <a:t>Virtualization”</a:t>
            </a:r>
            <a:br>
              <a:rPr lang="en-US" dirty="0" smtClean="0"/>
            </a:br>
            <a:r>
              <a:rPr lang="en-US" u="sng" dirty="0" smtClean="0"/>
              <a:t>http://go.microsoft.com/fwlink/?LinkId=200229</a:t>
            </a:r>
          </a:p>
        </p:txBody>
      </p:sp>
      <p:sp>
        <p:nvSpPr>
          <p:cNvPr id="36868" name="Slide Number Placeholder 5"/>
          <p:cNvSpPr txBox="1">
            <a:spLocks noGrp="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7" rIns="91435" bIns="45717" anchor="b"/>
          <a:lstStyle>
            <a:lvl1pPr defTabSz="931863" eaLnBrk="0" hangingPunct="0">
              <a:defRPr sz="1600" b="1">
                <a:solidFill>
                  <a:schemeClr val="tx1"/>
                </a:solidFill>
                <a:latin typeface="Verdana" pitchFamily="34" charset="0"/>
                <a:cs typeface="Arial" charset="0"/>
              </a:defRPr>
            </a:lvl1pPr>
            <a:lvl2pPr marL="742950" indent="-285750" defTabSz="931863" eaLnBrk="0" hangingPunct="0">
              <a:defRPr sz="1600" b="1">
                <a:solidFill>
                  <a:schemeClr val="tx1"/>
                </a:solidFill>
                <a:latin typeface="Verdana" pitchFamily="34" charset="0"/>
                <a:cs typeface="Arial" charset="0"/>
              </a:defRPr>
            </a:lvl2pPr>
            <a:lvl3pPr marL="1143000" indent="-228600" defTabSz="931863" eaLnBrk="0" hangingPunct="0">
              <a:defRPr sz="1600" b="1">
                <a:solidFill>
                  <a:schemeClr val="tx1"/>
                </a:solidFill>
                <a:latin typeface="Verdana" pitchFamily="34" charset="0"/>
                <a:cs typeface="Arial" charset="0"/>
              </a:defRPr>
            </a:lvl3pPr>
            <a:lvl4pPr marL="1600200" indent="-228600" defTabSz="931863" eaLnBrk="0" hangingPunct="0">
              <a:defRPr sz="1600" b="1">
                <a:solidFill>
                  <a:schemeClr val="tx1"/>
                </a:solidFill>
                <a:latin typeface="Verdana" pitchFamily="34" charset="0"/>
                <a:cs typeface="Arial" charset="0"/>
              </a:defRPr>
            </a:lvl4pPr>
            <a:lvl5pPr marL="2057400" indent="-228600" defTabSz="931863" eaLnBrk="0" hangingPunct="0">
              <a:defRPr sz="1600" b="1">
                <a:solidFill>
                  <a:schemeClr val="tx1"/>
                </a:solidFill>
                <a:latin typeface="Verdana" pitchFamily="34" charset="0"/>
                <a:cs typeface="Arial" charset="0"/>
              </a:defRPr>
            </a:lvl5pPr>
            <a:lvl6pPr marL="2514600" indent="-228600" defTabSz="931863" eaLnBrk="0" fontAlgn="base" hangingPunct="0">
              <a:spcBef>
                <a:spcPct val="0"/>
              </a:spcBef>
              <a:spcAft>
                <a:spcPct val="0"/>
              </a:spcAft>
              <a:defRPr sz="1600" b="1">
                <a:solidFill>
                  <a:schemeClr val="tx1"/>
                </a:solidFill>
                <a:latin typeface="Verdana" pitchFamily="34" charset="0"/>
                <a:cs typeface="Arial" charset="0"/>
              </a:defRPr>
            </a:lvl6pPr>
            <a:lvl7pPr marL="2971800" indent="-228600" defTabSz="931863" eaLnBrk="0" fontAlgn="base" hangingPunct="0">
              <a:spcBef>
                <a:spcPct val="0"/>
              </a:spcBef>
              <a:spcAft>
                <a:spcPct val="0"/>
              </a:spcAft>
              <a:defRPr sz="1600" b="1">
                <a:solidFill>
                  <a:schemeClr val="tx1"/>
                </a:solidFill>
                <a:latin typeface="Verdana" pitchFamily="34" charset="0"/>
                <a:cs typeface="Arial" charset="0"/>
              </a:defRPr>
            </a:lvl7pPr>
            <a:lvl8pPr marL="3429000" indent="-228600" defTabSz="931863" eaLnBrk="0" fontAlgn="base" hangingPunct="0">
              <a:spcBef>
                <a:spcPct val="0"/>
              </a:spcBef>
              <a:spcAft>
                <a:spcPct val="0"/>
              </a:spcAft>
              <a:defRPr sz="1600" b="1">
                <a:solidFill>
                  <a:schemeClr val="tx1"/>
                </a:solidFill>
                <a:latin typeface="Verdana" pitchFamily="34" charset="0"/>
                <a:cs typeface="Arial" charset="0"/>
              </a:defRPr>
            </a:lvl8pPr>
            <a:lvl9pPr marL="3886200" indent="-228600" defTabSz="931863" eaLnBrk="0" fontAlgn="base" hangingPunct="0">
              <a:spcBef>
                <a:spcPct val="0"/>
              </a:spcBef>
              <a:spcAft>
                <a:spcPct val="0"/>
              </a:spcAft>
              <a:defRPr sz="1600" b="1">
                <a:solidFill>
                  <a:schemeClr val="tx1"/>
                </a:solidFill>
                <a:latin typeface="Verdana" pitchFamily="34" charset="0"/>
                <a:cs typeface="Arial" charset="0"/>
              </a:defRPr>
            </a:lvl9pPr>
          </a:lstStyle>
          <a:p>
            <a:pPr algn="r" eaLnBrk="1" hangingPunct="1"/>
            <a:fld id="{67E4BD46-B1D5-4FE6-AA3F-5FC4946B6E17}" type="slidenum">
              <a:rPr lang="en-US" sz="1200" b="0">
                <a:solidFill>
                  <a:srgbClr val="000000"/>
                </a:solidFill>
              </a:rPr>
              <a:pPr algn="r" eaLnBrk="1" hangingPunct="1"/>
              <a:t>21</a:t>
            </a:fld>
            <a:endParaRPr lang="en-US" sz="1200" b="0">
              <a:solidFill>
                <a:srgbClr val="000000"/>
              </a:solidFill>
            </a:endParaRPr>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000" kern="1200" dirty="0" smtClean="0">
                <a:solidFill>
                  <a:schemeClr val="tx1"/>
                </a:solidFill>
                <a:effectLst/>
                <a:latin typeface="Arial" charset="0"/>
                <a:ea typeface="+mn-ea"/>
                <a:cs typeface="+mn-cs"/>
              </a:rPr>
              <a:t>Introduce</a:t>
            </a:r>
            <a:r>
              <a:rPr lang="en-CA" sz="1000" kern="1200" baseline="0" dirty="0" smtClean="0">
                <a:solidFill>
                  <a:schemeClr val="tx1"/>
                </a:solidFill>
                <a:effectLst/>
                <a:latin typeface="Arial" charset="0"/>
                <a:ea typeface="+mn-ea"/>
                <a:cs typeface="+mn-cs"/>
              </a:rPr>
              <a:t> the four delivery models and highlight their differences using the content in </a:t>
            </a:r>
            <a:r>
              <a:rPr lang="en-CA" sz="1000" kern="1200" baseline="0" smtClean="0">
                <a:solidFill>
                  <a:schemeClr val="tx1"/>
                </a:solidFill>
                <a:effectLst/>
                <a:latin typeface="Arial" charset="0"/>
                <a:ea typeface="+mn-ea"/>
                <a:cs typeface="+mn-cs"/>
              </a:rPr>
              <a:t>the handbook.</a:t>
            </a:r>
            <a:endParaRPr lang="en-CA" sz="1000" kern="1200" dirty="0" smtClean="0">
              <a:solidFill>
                <a:schemeClr val="tx1"/>
              </a:solidFill>
              <a:effectLst/>
              <a:latin typeface="Arial" charset="0"/>
              <a:ea typeface="+mn-ea"/>
              <a:cs typeface="+mn-cs"/>
            </a:endParaRPr>
          </a:p>
          <a:p>
            <a:endParaRPr lang="en-CA" sz="1000" kern="1200" dirty="0" smtClean="0">
              <a:solidFill>
                <a:schemeClr val="tx1"/>
              </a:solidFill>
              <a:effectLst/>
              <a:latin typeface="Arial" charset="0"/>
              <a:ea typeface="+mn-ea"/>
              <a:cs typeface="+mn-cs"/>
            </a:endParaRP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22</a:t>
            </a:fld>
            <a:endParaRPr lang="en-US"/>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val="30078004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CA" sz="1000" kern="1200" dirty="0" smtClean="0">
                <a:solidFill>
                  <a:schemeClr val="tx1"/>
                </a:solidFill>
                <a:effectLst/>
                <a:latin typeface="Arial" charset="0"/>
                <a:ea typeface="+mn-ea"/>
                <a:cs typeface="+mn-cs"/>
              </a:rPr>
              <a:t>Introduce cloud services and the solutions offered through</a:t>
            </a:r>
            <a:r>
              <a:rPr lang="en-CA" sz="1000" kern="1200" baseline="0" dirty="0" smtClean="0">
                <a:solidFill>
                  <a:schemeClr val="tx1"/>
                </a:solidFill>
                <a:effectLst/>
                <a:latin typeface="Arial" charset="0"/>
                <a:ea typeface="+mn-ea"/>
                <a:cs typeface="+mn-cs"/>
              </a:rPr>
              <a:t> the Azure platform. Stress that this is primarily a development platform.</a:t>
            </a:r>
            <a:endParaRPr lang="en-US" sz="1000" kern="1200" baseline="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0"/>
              </a:spcBef>
              <a:spcAft>
                <a:spcPct val="60000"/>
              </a:spcAft>
              <a:buClrTx/>
              <a:buSzTx/>
              <a:buFontTx/>
              <a:buNone/>
              <a:tabLst/>
              <a:defRPr/>
            </a:pPr>
            <a:endParaRPr lang="en-US" sz="10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0"/>
              </a:spcBef>
              <a:spcAft>
                <a:spcPct val="60000"/>
              </a:spcAft>
              <a:buClrTx/>
              <a:buSzTx/>
              <a:buFontTx/>
              <a:buNone/>
              <a:tabLst/>
              <a:defRPr/>
            </a:pPr>
            <a:endParaRPr lang="en-CA" sz="1000" kern="1200" dirty="0" smtClean="0">
              <a:solidFill>
                <a:schemeClr val="tx1"/>
              </a:solidFill>
              <a:effectLst/>
              <a:latin typeface="Arial" charset="0"/>
              <a:ea typeface="+mn-ea"/>
              <a:cs typeface="+mn-cs"/>
            </a:endParaRP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23</a:t>
            </a:fld>
            <a:endParaRPr lang="en-US"/>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val="15456391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D39065C3-2A07-43A2-B6DD-48A61B249C3C}" type="slidenum">
              <a:rPr lang="en-US" b="0" smtClean="0">
                <a:solidFill>
                  <a:srgbClr val="000000"/>
                </a:solidFill>
                <a:latin typeface="Arial" charset="0"/>
              </a:rPr>
              <a:pPr eaLnBrk="1" hangingPunct="1"/>
              <a:t>24</a:t>
            </a:fld>
            <a:endParaRPr lang="en-US" b="0" smtClean="0">
              <a:solidFill>
                <a:srgbClr val="000000"/>
              </a:solidFill>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6"/>
          <p:cNvSpPr>
            <a:spLocks noGrp="1" noChangeArrowheads="1"/>
          </p:cNvSpPr>
          <p:nvPr>
            <p:ph type="body" idx="1"/>
          </p:nvPr>
        </p:nvSpPr>
        <p:spPr>
          <a:xfrm>
            <a:off x="314325" y="2255838"/>
            <a:ext cx="6286500" cy="6772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000" b="1" kern="1200" dirty="0" smtClean="0">
                <a:solidFill>
                  <a:schemeClr val="tx1"/>
                </a:solidFill>
                <a:effectLst/>
                <a:latin typeface="Arial" charset="0"/>
                <a:ea typeface="+mn-ea"/>
                <a:cs typeface="+mn-cs"/>
              </a:rPr>
              <a:t>Lab Scenario</a:t>
            </a:r>
            <a:endParaRPr lang="en-CA" sz="1000" b="1" kern="1200" dirty="0" smtClean="0">
              <a:solidFill>
                <a:schemeClr val="tx1"/>
              </a:solidFill>
              <a:effectLst/>
              <a:latin typeface="Arial" charset="0"/>
              <a:ea typeface="+mn-ea"/>
              <a:cs typeface="+mn-cs"/>
            </a:endParaRPr>
          </a:p>
          <a:p>
            <a:endParaRPr lang="en-CA" sz="1000" b="1" kern="1200" dirty="0" smtClean="0">
              <a:solidFill>
                <a:schemeClr val="tx1"/>
              </a:solidFill>
              <a:effectLst/>
              <a:latin typeface="Arial" charset="0"/>
              <a:ea typeface="+mn-ea"/>
              <a:cs typeface="+mn-cs"/>
            </a:endParaRPr>
          </a:p>
          <a:p>
            <a:endParaRPr lang="en-CA" sz="1000" b="1" kern="1200" dirty="0" smtClean="0">
              <a:solidFill>
                <a:schemeClr val="tx1"/>
              </a:solidFill>
              <a:effectLst/>
              <a:latin typeface="Arial" charset="0"/>
              <a:ea typeface="+mn-ea"/>
              <a:cs typeface="+mn-cs"/>
            </a:endParaRPr>
          </a:p>
          <a:p>
            <a:r>
              <a:rPr lang="en-CA" sz="1000" b="1" kern="1200" dirty="0" smtClean="0">
                <a:solidFill>
                  <a:schemeClr val="tx1"/>
                </a:solidFill>
                <a:effectLst/>
                <a:latin typeface="Arial" charset="0"/>
                <a:ea typeface="+mn-ea"/>
                <a:cs typeface="+mn-cs"/>
              </a:rPr>
              <a:t>Lab</a:t>
            </a:r>
            <a:r>
              <a:rPr lang="en-CA" sz="1000" b="1" kern="1200" baseline="0" dirty="0" smtClean="0">
                <a:solidFill>
                  <a:schemeClr val="tx1"/>
                </a:solidFill>
                <a:effectLst/>
                <a:latin typeface="Arial" charset="0"/>
                <a:ea typeface="+mn-ea"/>
                <a:cs typeface="+mn-cs"/>
              </a:rPr>
              <a:t> Objectives</a:t>
            </a:r>
            <a:endParaRPr lang="en-CA" sz="1000" b="1"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the deployment of an application</a:t>
            </a:r>
            <a:endParaRPr lang="en-CA"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Configure Group Policy settings for Remote Desktop Services</a:t>
            </a:r>
            <a:endParaRPr lang="en-CA" sz="1000" kern="1200" dirty="0" smtClean="0">
              <a:solidFill>
                <a:schemeClr val="tx1"/>
              </a:solidFill>
              <a:effectLst/>
              <a:latin typeface="Arial" charset="0"/>
              <a:ea typeface="+mn-ea"/>
              <a:cs typeface="+mn-cs"/>
            </a:endParaRPr>
          </a:p>
          <a:p>
            <a:pPr marL="171450" lvl="0" indent="-171450">
              <a:buFont typeface="Arial" pitchFamily="34" charset="0"/>
              <a:buChar char="•"/>
            </a:pPr>
            <a:r>
              <a:rPr lang="en-CA" sz="1000" kern="1200" dirty="0" smtClean="0">
                <a:solidFill>
                  <a:schemeClr val="tx1"/>
                </a:solidFill>
                <a:effectLst/>
                <a:latin typeface="Arial" charset="0"/>
                <a:ea typeface="+mn-ea"/>
                <a:cs typeface="+mn-cs"/>
              </a:rPr>
              <a:t>Install and configure Remote</a:t>
            </a:r>
            <a:r>
              <a:rPr lang="en-CA" sz="1000" kern="1200" baseline="0" dirty="0" smtClean="0">
                <a:solidFill>
                  <a:schemeClr val="tx1"/>
                </a:solidFill>
                <a:effectLst/>
                <a:latin typeface="Arial" charset="0"/>
                <a:ea typeface="+mn-ea"/>
                <a:cs typeface="+mn-cs"/>
              </a:rPr>
              <a:t> Desktop Gateway</a:t>
            </a:r>
            <a:endParaRPr lang="en-CA" sz="1000" kern="1200" dirty="0" smtClean="0">
              <a:solidFill>
                <a:schemeClr val="tx1"/>
              </a:solidFill>
              <a:effectLst/>
              <a:latin typeface="Arial" charset="0"/>
              <a:ea typeface="+mn-ea"/>
              <a:cs typeface="+mn-cs"/>
            </a:endParaRPr>
          </a:p>
          <a:p>
            <a:pPr marL="0" lvl="0" indent="0">
              <a:buFont typeface="Arial" pitchFamily="34" charset="0"/>
              <a:buNone/>
            </a:pPr>
            <a:endParaRPr lang="en-US" sz="1000" kern="1200" dirty="0" smtClean="0">
              <a:solidFill>
                <a:schemeClr val="tx1"/>
              </a:solidFill>
              <a:effectLst/>
              <a:latin typeface="Arial" charset="0"/>
              <a:ea typeface="+mn-ea"/>
              <a:cs typeface="+mn-cs"/>
            </a:endParaRPr>
          </a:p>
          <a:p>
            <a:pPr marL="174625" indent="-174625" eaLnBrk="0" hangingPunct="0">
              <a:lnSpc>
                <a:spcPct val="90000"/>
              </a:lnSpc>
              <a:spcBef>
                <a:spcPct val="70000"/>
              </a:spcBef>
              <a:buClr>
                <a:schemeClr val="hlink"/>
              </a:buClr>
              <a:buSzPct val="90000"/>
              <a:buFontTx/>
              <a:buChar char="•"/>
            </a:pPr>
            <a:r>
              <a:rPr lang="en-CA" sz="1000" b="0" dirty="0" smtClean="0"/>
              <a:t>Exercise 1: Planning Application Deployment</a:t>
            </a:r>
          </a:p>
          <a:p>
            <a:pPr marL="174625" indent="-174625" eaLnBrk="0" hangingPunct="0">
              <a:lnSpc>
                <a:spcPct val="90000"/>
              </a:lnSpc>
              <a:spcBef>
                <a:spcPct val="70000"/>
              </a:spcBef>
              <a:buClr>
                <a:schemeClr val="hlink"/>
              </a:buClr>
              <a:buSzPct val="90000"/>
              <a:buFontTx/>
              <a:buChar char="•"/>
            </a:pPr>
            <a:r>
              <a:rPr lang="en-CA" sz="1000" kern="1200" dirty="0" smtClean="0">
                <a:solidFill>
                  <a:schemeClr val="tx1"/>
                </a:solidFill>
                <a:effectLst/>
                <a:latin typeface="Arial" charset="0"/>
                <a:ea typeface="+mn-ea"/>
                <a:cs typeface="+mn-cs"/>
              </a:rPr>
              <a:t>Exercise 2: Configuring Remote Desktop Policies</a:t>
            </a:r>
          </a:p>
          <a:p>
            <a:pPr marL="174625" indent="-174625" eaLnBrk="0" hangingPunct="0">
              <a:lnSpc>
                <a:spcPct val="90000"/>
              </a:lnSpc>
              <a:spcBef>
                <a:spcPct val="70000"/>
              </a:spcBef>
              <a:buClr>
                <a:schemeClr val="hlink"/>
              </a:buClr>
              <a:buSzPct val="90000"/>
              <a:buFontTx/>
              <a:buChar char="•"/>
            </a:pPr>
            <a:r>
              <a:rPr lang="en-CA" sz="1000" b="0" dirty="0" smtClean="0"/>
              <a:t>Exercise 3: Installing and Configuring Remote Desktop Gateway</a:t>
            </a:r>
          </a:p>
          <a:p>
            <a:pPr marL="174625" indent="-174625" eaLnBrk="0" hangingPunct="0">
              <a:lnSpc>
                <a:spcPct val="90000"/>
              </a:lnSpc>
              <a:spcBef>
                <a:spcPct val="70000"/>
              </a:spcBef>
              <a:buClr>
                <a:schemeClr val="hlink"/>
              </a:buClr>
              <a:buSzPct val="90000"/>
              <a:buFontTx/>
              <a:buChar char="•"/>
            </a:pPr>
            <a:endParaRPr lang="en-CA" sz="1000" kern="1200" dirty="0" smtClean="0">
              <a:solidFill>
                <a:schemeClr val="tx1"/>
              </a:solidFill>
              <a:effectLst/>
              <a:latin typeface="Arial" charset="0"/>
              <a:ea typeface="+mn-ea"/>
              <a:cs typeface="+mn-cs"/>
            </a:endParaRPr>
          </a:p>
          <a:p>
            <a:pPr marL="0" lvl="0" indent="0">
              <a:buFont typeface="Arial" pitchFamily="34" charset="0"/>
              <a:buNone/>
            </a:pPr>
            <a:endParaRPr lang="en-CA" sz="1000" kern="1200" dirty="0" smtClean="0">
              <a:solidFill>
                <a:schemeClr val="tx1"/>
              </a:solidFill>
              <a:effectLst/>
              <a:latin typeface="Arial" charset="0"/>
              <a:ea typeface="+mn-ea"/>
              <a:cs typeface="+mn-cs"/>
            </a:endParaRPr>
          </a:p>
          <a:p>
            <a:pPr>
              <a:lnSpc>
                <a:spcPct val="90000"/>
              </a:lnSpc>
            </a:pPr>
            <a:endParaRPr lang="en-US" dirty="0" smtClean="0"/>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4D8F5A76-5364-4CF3-B3E2-4569C4AB6212}" type="slidenum">
              <a:rPr lang="en-US" b="0" smtClean="0">
                <a:solidFill>
                  <a:srgbClr val="000000"/>
                </a:solidFill>
                <a:latin typeface="Arial" charset="0"/>
              </a:rPr>
              <a:pPr eaLnBrk="1" hangingPunct="1"/>
              <a:t>25</a:t>
            </a:fld>
            <a:endParaRPr lang="en-US" b="0" smtClean="0">
              <a:solidFill>
                <a:srgbClr val="000000"/>
              </a:solidFill>
              <a:latin typeface="Arial" charset="0"/>
            </a:endParaRPr>
          </a:p>
        </p:txBody>
      </p:sp>
      <p:sp>
        <p:nvSpPr>
          <p:cNvPr id="76803" name="Rectangle 2"/>
          <p:cNvSpPr>
            <a:spLocks noGrp="1" noRot="1" noChangeAspect="1" noChangeArrowheads="1" noTextEdit="1"/>
          </p:cNvSpPr>
          <p:nvPr>
            <p:ph type="sldImg"/>
          </p:nvPr>
        </p:nvSpPr>
        <p:spPr>
          <a:ln/>
        </p:spPr>
      </p:sp>
      <p:sp>
        <p:nvSpPr>
          <p:cNvPr id="76804" name="Rectangle 6"/>
          <p:cNvSpPr>
            <a:spLocks noGrp="1" noChangeArrowheads="1"/>
          </p:cNvSpPr>
          <p:nvPr>
            <p:ph type="body" idx="1"/>
          </p:nvPr>
        </p:nvSpPr>
        <p:spPr>
          <a:xfrm>
            <a:off x="314325" y="2255838"/>
            <a:ext cx="6286500" cy="6772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endParaRPr lang="en-US" dirty="0" smtClean="0"/>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D8EADA1-1D09-4233-9FF1-92E83209123B}" type="slidenum">
              <a:rPr lang="en-US" b="0" smtClean="0"/>
              <a:pPr/>
              <a:t>26</a:t>
            </a:fld>
            <a:endParaRPr lang="en-US" b="0" smtClean="0"/>
          </a:p>
        </p:txBody>
      </p:sp>
      <p:sp>
        <p:nvSpPr>
          <p:cNvPr id="79877" name="Rectangle 2"/>
          <p:cNvSpPr>
            <a:spLocks noGrp="1" noRot="1" noChangeAspect="1" noChangeArrowheads="1" noTextEdit="1"/>
          </p:cNvSpPr>
          <p:nvPr>
            <p:ph type="sldImg"/>
          </p:nvPr>
        </p:nvSpPr>
        <p:spPr>
          <a:xfrm>
            <a:off x="4416425" y="76200"/>
            <a:ext cx="2466975" cy="1849438"/>
          </a:xfrm>
          <a:ln/>
        </p:spPr>
      </p:sp>
      <p:sp>
        <p:nvSpPr>
          <p:cNvPr id="79878" name="Rectangle 3"/>
          <p:cNvSpPr>
            <a:spLocks noGrp="1" noChangeArrowheads="1"/>
          </p:cNvSpPr>
          <p:nvPr>
            <p:ph type="body" idx="1"/>
          </p:nvPr>
        </p:nvSpPr>
        <p:spPr>
          <a:xfrm>
            <a:off x="314325" y="2128838"/>
            <a:ext cx="6286500" cy="6659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smtClean="0"/>
              <a:t>Question:</a:t>
            </a:r>
            <a:r>
              <a:rPr lang="en-US" b="1" baseline="0" dirty="0" smtClean="0"/>
              <a:t> </a:t>
            </a:r>
            <a:r>
              <a:rPr lang="en-US" dirty="0" smtClean="0"/>
              <a:t>What other application implementation method could be used to fulfill the requirements of Exercise 1?</a:t>
            </a:r>
          </a:p>
          <a:p>
            <a:r>
              <a:rPr lang="en-US" b="1" dirty="0" smtClean="0"/>
              <a:t>Answer: </a:t>
            </a:r>
            <a:r>
              <a:rPr lang="en-US" dirty="0" smtClean="0"/>
              <a:t>App-V</a:t>
            </a:r>
            <a:r>
              <a:rPr lang="en-US" baseline="0" dirty="0" smtClean="0"/>
              <a:t> could also fulfill the requirements of the exercise. However, more infrastructure and client management would be required than would likely be justifiable for one application.</a:t>
            </a:r>
            <a:endParaRPr lang="en-US" dirty="0" smtClean="0"/>
          </a:p>
          <a:p>
            <a:endParaRPr lang="en-US" dirty="0" smtClean="0"/>
          </a:p>
          <a:p>
            <a:r>
              <a:rPr lang="en-US" b="1" dirty="0" smtClean="0"/>
              <a:t>Question: </a:t>
            </a:r>
            <a:r>
              <a:rPr lang="en-US" dirty="0" smtClean="0"/>
              <a:t>Why are IIS web applications more susceptible to errors or application failures that other application servers?</a:t>
            </a:r>
          </a:p>
          <a:p>
            <a:r>
              <a:rPr lang="en-US" b="1" dirty="0" smtClean="0"/>
              <a:t>Answer: </a:t>
            </a:r>
            <a:r>
              <a:rPr lang="en-US" dirty="0" smtClean="0"/>
              <a:t>IIS web applications typically have their source code change</a:t>
            </a:r>
            <a:r>
              <a:rPr lang="en-US" baseline="0" dirty="0" smtClean="0"/>
              <a:t> more frequently than traditional desktop applications, which can cause problems with the application execution engine; IIS.</a:t>
            </a:r>
            <a:endParaRPr lang="en-US" dirty="0" smtClean="0"/>
          </a:p>
          <a:p>
            <a:endParaRPr lang="en-US" dirty="0" smtClean="0"/>
          </a:p>
          <a:p>
            <a:r>
              <a:rPr lang="en-US" b="1" dirty="0" smtClean="0"/>
              <a:t>Question: </a:t>
            </a:r>
            <a:r>
              <a:rPr lang="en-US" dirty="0" smtClean="0"/>
              <a:t>What are the best methods available to mitigate these errors?</a:t>
            </a:r>
          </a:p>
          <a:p>
            <a:r>
              <a:rPr lang="en-US" b="1" dirty="0" smtClean="0"/>
              <a:t>Answer: </a:t>
            </a:r>
            <a:r>
              <a:rPr lang="en-US" dirty="0" smtClean="0"/>
              <a:t>Application</a:t>
            </a:r>
            <a:r>
              <a:rPr lang="en-US" baseline="0" dirty="0" smtClean="0"/>
              <a:t> Pool Recovery and Service Recovery implementation, as configured in Exercise 3, should provide sufficient a sufficient recovery environment for most web applications.</a:t>
            </a:r>
            <a:endParaRPr lang="en-US" dirty="0" smtClean="0"/>
          </a:p>
          <a:p>
            <a:pPr eaLnBrk="1" hangingPunct="1">
              <a:lnSpc>
                <a:spcPct val="90000"/>
              </a:lnSpc>
            </a:pPr>
            <a:endParaRPr lang="en-US" dirty="0" smtClean="0"/>
          </a:p>
        </p:txBody>
      </p:sp>
      <p:sp>
        <p:nvSpPr>
          <p:cNvPr id="9"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10"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D8EADA1-1D09-4233-9FF1-92E83209123B}" type="slidenum">
              <a:rPr lang="en-US" b="0" smtClean="0"/>
              <a:pPr/>
              <a:t>27</a:t>
            </a:fld>
            <a:endParaRPr lang="en-US" b="0" smtClean="0"/>
          </a:p>
        </p:txBody>
      </p:sp>
      <p:sp>
        <p:nvSpPr>
          <p:cNvPr id="79877" name="Rectangle 2"/>
          <p:cNvSpPr>
            <a:spLocks noGrp="1" noRot="1" noChangeAspect="1" noChangeArrowheads="1" noTextEdit="1"/>
          </p:cNvSpPr>
          <p:nvPr>
            <p:ph type="sldImg"/>
          </p:nvPr>
        </p:nvSpPr>
        <p:spPr>
          <a:xfrm>
            <a:off x="4416425" y="76200"/>
            <a:ext cx="2466975" cy="1849438"/>
          </a:xfrm>
          <a:ln/>
        </p:spPr>
      </p:sp>
      <p:sp>
        <p:nvSpPr>
          <p:cNvPr id="79878" name="Rectangle 3"/>
          <p:cNvSpPr>
            <a:spLocks noGrp="1" noChangeArrowheads="1"/>
          </p:cNvSpPr>
          <p:nvPr>
            <p:ph type="body" idx="1"/>
          </p:nvPr>
        </p:nvSpPr>
        <p:spPr>
          <a:xfrm>
            <a:off x="314325" y="2128838"/>
            <a:ext cx="6286500" cy="6659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endParaRPr lang="en-US" dirty="0" smtClean="0"/>
          </a:p>
        </p:txBody>
      </p:sp>
      <p:sp>
        <p:nvSpPr>
          <p:cNvPr id="9"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10"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3</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000" kern="1200" dirty="0">
              <a:solidFill>
                <a:schemeClr val="tx1"/>
              </a:solidFill>
              <a:effectLst/>
              <a:latin typeface="Arial" charset="0"/>
              <a:ea typeface="+mn-ea"/>
              <a:cs typeface="+mn-cs"/>
            </a:endParaRPr>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topic is intended to gauge students’ experience with web services</a:t>
            </a:r>
            <a:r>
              <a:rPr lang="en-GB" baseline="0" dirty="0" smtClean="0"/>
              <a:t> and to expose some potential issues or frustrations they have encountered with previous versions of IIS. This topic leads the lesson into how IIS 7 and Web Services in Windows Server 2008 can address some of those issues.</a:t>
            </a:r>
            <a:endParaRPr lang="en-GB" dirty="0" smtClean="0"/>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Question:</a:t>
            </a:r>
            <a:r>
              <a:rPr lang="en-US" sz="1000" kern="1200" dirty="0" smtClean="0">
                <a:solidFill>
                  <a:schemeClr val="tx1"/>
                </a:solidFill>
                <a:effectLst/>
                <a:latin typeface="Arial" charset="0"/>
                <a:ea typeface="+mn-ea"/>
                <a:cs typeface="+mn-cs"/>
              </a:rPr>
              <a:t> What is your experience with delivering or managing web services in your environment? Have you encountered any challenges relating to implementing or deploying web services?</a:t>
            </a:r>
            <a:endParaRPr lang="en-CA"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This discussion question is intended to have students share their experiences and potential issues or frustration with previous versions of IIS in Windows and how they addressed those issues. Potential issues may include web application reliability, administering web applications with unmanaged code and content, providing redundancy and consistency for web applications in a larger environment.</a:t>
            </a:r>
            <a:endParaRPr lang="en-CA" sz="1000" kern="1200" dirty="0" smtClean="0">
              <a:solidFill>
                <a:schemeClr val="tx1"/>
              </a:solidFill>
              <a:effectLst/>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4</a:t>
            </a:fld>
            <a:endParaRPr lang="en-US"/>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val="3982295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000" kern="1200" dirty="0" smtClean="0">
                <a:solidFill>
                  <a:schemeClr val="tx1"/>
                </a:solidFill>
                <a:effectLst/>
                <a:latin typeface="Arial" charset="0"/>
                <a:ea typeface="+mn-ea"/>
                <a:cs typeface="+mn-cs"/>
              </a:rPr>
              <a:t>This topic</a:t>
            </a:r>
            <a:r>
              <a:rPr lang="en-CA" sz="1000" kern="1200" baseline="0" dirty="0" smtClean="0">
                <a:solidFill>
                  <a:schemeClr val="tx1"/>
                </a:solidFill>
                <a:effectLst/>
                <a:latin typeface="Arial" charset="0"/>
                <a:ea typeface="+mn-ea"/>
                <a:cs typeface="+mn-cs"/>
              </a:rPr>
              <a:t> is intended to get students thinking about requirements for web services and web applications.</a:t>
            </a:r>
          </a:p>
          <a:p>
            <a:endParaRPr lang="en-CA" sz="1000" kern="1200" baseline="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0"/>
              </a:spcBef>
              <a:spcAft>
                <a:spcPct val="60000"/>
              </a:spcAft>
              <a:buClrTx/>
              <a:buSzTx/>
              <a:buFontTx/>
              <a:buNone/>
              <a:tabLst/>
              <a:defRPr/>
            </a:pPr>
            <a:r>
              <a:rPr lang="en-CA" sz="1000" kern="1200" baseline="0" smtClean="0">
                <a:solidFill>
                  <a:schemeClr val="tx1"/>
                </a:solidFill>
                <a:effectLst/>
                <a:latin typeface="Arial" charset="0"/>
                <a:ea typeface="+mn-ea"/>
                <a:cs typeface="+mn-cs"/>
              </a:rPr>
              <a:t>When implementing one or more web applications, it is important to consider how the web application(s) will interact with the environment around them.</a:t>
            </a:r>
          </a:p>
          <a:p>
            <a:endParaRPr lang="en-CA" sz="1000" kern="1200" baseline="0" dirty="0" smtClean="0">
              <a:solidFill>
                <a:schemeClr val="tx1"/>
              </a:solidFill>
              <a:effectLst/>
              <a:latin typeface="Arial" charset="0"/>
              <a:ea typeface="+mn-ea"/>
              <a:cs typeface="+mn-cs"/>
            </a:endParaRPr>
          </a:p>
          <a:p>
            <a:r>
              <a:rPr lang="en-CA" sz="1000" kern="1200" baseline="0" dirty="0" smtClean="0">
                <a:solidFill>
                  <a:schemeClr val="tx1"/>
                </a:solidFill>
                <a:effectLst/>
                <a:latin typeface="Arial" charset="0"/>
                <a:ea typeface="+mn-ea"/>
                <a:cs typeface="+mn-cs"/>
              </a:rPr>
              <a:t>Ensure the students understand the different versions of IIS 7.x and how they correspond to the different releases of Windows Server 2008 R2.</a:t>
            </a:r>
          </a:p>
          <a:p>
            <a:endParaRPr lang="en-CA" sz="1000" kern="1200" baseline="0" dirty="0" smtClean="0">
              <a:solidFill>
                <a:schemeClr val="tx1"/>
              </a:solidFill>
              <a:effectLst/>
              <a:latin typeface="Arial" charset="0"/>
              <a:ea typeface="+mn-ea"/>
              <a:cs typeface="+mn-cs"/>
            </a:endParaRPr>
          </a:p>
          <a:p>
            <a:r>
              <a:rPr lang="en-CA" sz="1000" kern="1200" baseline="0" dirty="0" smtClean="0">
                <a:solidFill>
                  <a:schemeClr val="tx1"/>
                </a:solidFill>
                <a:effectLst/>
                <a:latin typeface="Arial" charset="0"/>
                <a:ea typeface="+mn-ea"/>
                <a:cs typeface="+mn-cs"/>
              </a:rPr>
              <a:t>Review the considerations on the slide with students and ensure they understand the implications of each consideration. Mention that these considerations become more critical as the number of web applications and web servers increases in your environment.</a:t>
            </a:r>
          </a:p>
          <a:p>
            <a:endParaRPr lang="en-US" sz="1000" kern="1200" baseline="0" dirty="0" smtClean="0">
              <a:solidFill>
                <a:schemeClr val="tx1"/>
              </a:solidFill>
              <a:effectLst/>
              <a:latin typeface="Arial" charset="0"/>
              <a:ea typeface="+mn-ea"/>
              <a:cs typeface="+mn-cs"/>
            </a:endParaRPr>
          </a:p>
          <a:p>
            <a:pPr marL="0" indent="0">
              <a:buFont typeface="Arial" pitchFamily="34" charset="0"/>
              <a:buNone/>
            </a:pPr>
            <a:endParaRPr lang="en-US" sz="1000" kern="1200" baseline="0" dirty="0" smtClean="0">
              <a:solidFill>
                <a:schemeClr val="tx1"/>
              </a:solidFill>
              <a:effectLst/>
              <a:latin typeface="Arial" charset="0"/>
              <a:ea typeface="+mn-ea"/>
              <a:cs typeface="+mn-cs"/>
            </a:endParaRPr>
          </a:p>
          <a:p>
            <a:endParaRPr lang="en-CA" sz="1000" kern="1200" dirty="0" smtClean="0">
              <a:solidFill>
                <a:schemeClr val="tx1"/>
              </a:solidFill>
              <a:effectLst/>
              <a:latin typeface="Arial" charset="0"/>
              <a:ea typeface="+mn-ea"/>
              <a:cs typeface="+mn-cs"/>
            </a:endParaRPr>
          </a:p>
          <a:p>
            <a:pPr marL="0" indent="0">
              <a:buFont typeface="Arial" pitchFamily="34" charset="0"/>
              <a:buNone/>
            </a:pPr>
            <a:endParaRPr lang="en-CA" baseline="0" dirty="0" smtClean="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5</a:t>
            </a:fld>
            <a:endParaRPr lang="en-US"/>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val="36514007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CA" baseline="0" dirty="0" smtClean="0"/>
              <a:t>Introduce your students first to application pools and how they function within IIS.</a:t>
            </a:r>
          </a:p>
          <a:p>
            <a:pPr marL="0" indent="0">
              <a:buFont typeface="Arial" pitchFamily="34" charset="0"/>
              <a:buNone/>
            </a:pPr>
            <a:endParaRPr lang="en-CA" baseline="0" dirty="0" smtClean="0"/>
          </a:p>
          <a:p>
            <a:pPr marL="0" indent="0">
              <a:buFont typeface="Arial" pitchFamily="34" charset="0"/>
              <a:buNone/>
            </a:pPr>
            <a:r>
              <a:rPr lang="en-CA" baseline="0" dirty="0" smtClean="0"/>
              <a:t>Highlight and explain the components of the slide diagram:</a:t>
            </a:r>
          </a:p>
          <a:p>
            <a:pPr marL="0" indent="0">
              <a:buFont typeface="Arial" pitchFamily="34" charset="0"/>
              <a:buNone/>
            </a:pPr>
            <a:endParaRPr lang="en-US" sz="1000" kern="1200" baseline="0" dirty="0" smtClean="0">
              <a:solidFill>
                <a:schemeClr val="tx1"/>
              </a:solidFill>
              <a:effectLst/>
              <a:latin typeface="Arial" charset="0"/>
              <a:ea typeface="+mn-ea"/>
              <a:cs typeface="+mn-cs"/>
            </a:endParaRPr>
          </a:p>
          <a:p>
            <a:pPr marL="0" indent="0">
              <a:buFont typeface="Arial" pitchFamily="34" charset="0"/>
              <a:buNone/>
            </a:pPr>
            <a:r>
              <a:rPr lang="en-US" sz="1000" kern="1200" baseline="0" dirty="0" smtClean="0">
                <a:solidFill>
                  <a:schemeClr val="tx1"/>
                </a:solidFill>
                <a:effectLst/>
                <a:latin typeface="Arial" charset="0"/>
                <a:ea typeface="+mn-ea"/>
                <a:cs typeface="+mn-cs"/>
              </a:rPr>
              <a:t>In this diagram, explain that the two application pools separate </a:t>
            </a:r>
            <a:r>
              <a:rPr lang="en-US" sz="1000" kern="1200" baseline="0" dirty="0" err="1" smtClean="0">
                <a:solidFill>
                  <a:schemeClr val="tx1"/>
                </a:solidFill>
                <a:effectLst/>
                <a:latin typeface="Arial" charset="0"/>
                <a:ea typeface="+mn-ea"/>
                <a:cs typeface="+mn-cs"/>
              </a:rPr>
              <a:t>WebApps</a:t>
            </a:r>
            <a:r>
              <a:rPr lang="en-US" sz="1000" kern="1200" baseline="0" dirty="0" smtClean="0">
                <a:solidFill>
                  <a:schemeClr val="tx1"/>
                </a:solidFill>
                <a:effectLst/>
                <a:latin typeface="Arial" charset="0"/>
                <a:ea typeface="+mn-ea"/>
                <a:cs typeface="+mn-cs"/>
              </a:rPr>
              <a:t> A and B from </a:t>
            </a:r>
            <a:r>
              <a:rPr lang="en-US" sz="1000" kern="1200" baseline="0" dirty="0" err="1" smtClean="0">
                <a:solidFill>
                  <a:schemeClr val="tx1"/>
                </a:solidFill>
                <a:effectLst/>
                <a:latin typeface="Arial" charset="0"/>
                <a:ea typeface="+mn-ea"/>
                <a:cs typeface="+mn-cs"/>
              </a:rPr>
              <a:t>WebApps</a:t>
            </a:r>
            <a:r>
              <a:rPr lang="en-US" sz="1000" kern="1200" baseline="0" dirty="0" smtClean="0">
                <a:solidFill>
                  <a:schemeClr val="tx1"/>
                </a:solidFill>
                <a:effectLst/>
                <a:latin typeface="Arial" charset="0"/>
                <a:ea typeface="+mn-ea"/>
                <a:cs typeface="+mn-cs"/>
              </a:rPr>
              <a:t> Y and Z. That way, any portion of </a:t>
            </a:r>
            <a:r>
              <a:rPr lang="en-US" sz="1000" kern="1200" baseline="0" dirty="0" err="1" smtClean="0">
                <a:solidFill>
                  <a:schemeClr val="tx1"/>
                </a:solidFill>
                <a:effectLst/>
                <a:latin typeface="Arial" charset="0"/>
                <a:ea typeface="+mn-ea"/>
                <a:cs typeface="+mn-cs"/>
              </a:rPr>
              <a:t>WebApp</a:t>
            </a:r>
            <a:r>
              <a:rPr lang="en-US" sz="1000" kern="1200" baseline="0" dirty="0" smtClean="0">
                <a:solidFill>
                  <a:schemeClr val="tx1"/>
                </a:solidFill>
                <a:effectLst/>
                <a:latin typeface="Arial" charset="0"/>
                <a:ea typeface="+mn-ea"/>
                <a:cs typeface="+mn-cs"/>
              </a:rPr>
              <a:t> A or B fails, the failure of the worker process does not affect the worker process associated with AppPool2, which is hosting </a:t>
            </a:r>
            <a:r>
              <a:rPr lang="en-US" sz="1000" kern="1200" baseline="0" dirty="0" err="1" smtClean="0">
                <a:solidFill>
                  <a:schemeClr val="tx1"/>
                </a:solidFill>
                <a:effectLst/>
                <a:latin typeface="Arial" charset="0"/>
                <a:ea typeface="+mn-ea"/>
                <a:cs typeface="+mn-cs"/>
              </a:rPr>
              <a:t>WebApps</a:t>
            </a:r>
            <a:r>
              <a:rPr lang="en-US" sz="1000" kern="1200" baseline="0" dirty="0" smtClean="0">
                <a:solidFill>
                  <a:schemeClr val="tx1"/>
                </a:solidFill>
                <a:effectLst/>
                <a:latin typeface="Arial" charset="0"/>
                <a:ea typeface="+mn-ea"/>
                <a:cs typeface="+mn-cs"/>
              </a:rPr>
              <a:t> Y and Z.</a:t>
            </a:r>
            <a:endParaRPr lang="en-CA" baseline="0" dirty="0" smtClean="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6</a:t>
            </a:fld>
            <a:endParaRPr lang="en-US"/>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val="36514007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US" sz="1000" kern="1200" dirty="0" smtClean="0">
                <a:solidFill>
                  <a:schemeClr val="tx1"/>
                </a:solidFill>
                <a:effectLst/>
                <a:latin typeface="Arial" charset="0"/>
                <a:ea typeface="+mn-ea"/>
                <a:cs typeface="+mn-cs"/>
              </a:rPr>
              <a:t>Introduce the IIS 7 services and review the capability of service recovery as outlined in the student </a:t>
            </a:r>
            <a:r>
              <a:rPr lang="en-CA" sz="1000" kern="1200" dirty="0" smtClean="0">
                <a:solidFill>
                  <a:schemeClr val="tx1"/>
                </a:solidFill>
                <a:effectLst/>
                <a:latin typeface="Arial" charset="0"/>
                <a:ea typeface="+mn-ea"/>
                <a:cs typeface="+mn-cs"/>
              </a:rPr>
              <a:t>manual.</a:t>
            </a: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7</a:t>
            </a:fld>
            <a:endParaRPr lang="en-US"/>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val="19349385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solidFill>
                  <a:schemeClr val="tx1"/>
                </a:solidFill>
                <a:effectLst/>
                <a:latin typeface="Arial" charset="0"/>
                <a:ea typeface="+mn-ea"/>
                <a:cs typeface="+mn-cs"/>
              </a:rPr>
              <a:t>Detailed Demonstration Steps</a:t>
            </a:r>
            <a:endParaRPr lang="en-CA" sz="1000" b="1" kern="1200" dirty="0" smtClean="0">
              <a:solidFill>
                <a:schemeClr val="tx1"/>
              </a:solidFill>
              <a:effectLst/>
              <a:latin typeface="Arial" charset="0"/>
              <a:ea typeface="+mn-ea"/>
              <a:cs typeface="+mn-cs"/>
            </a:endParaRPr>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Note:</a:t>
            </a:r>
            <a:r>
              <a:rPr lang="en-US" sz="1000" kern="1200" dirty="0" smtClean="0">
                <a:solidFill>
                  <a:schemeClr val="tx1"/>
                </a:solidFill>
                <a:effectLst/>
                <a:latin typeface="Arial" charset="0"/>
                <a:ea typeface="+mn-ea"/>
                <a:cs typeface="+mn-cs"/>
              </a:rPr>
              <a:t> You require the 6433A-NYC-DC1 and 6433A-NYC-SVR1 virtual machines to complete this demonstration. Log on to the virtual machines as </a:t>
            </a:r>
            <a:r>
              <a:rPr lang="en-US" sz="1000" b="1" kern="1200" dirty="0" err="1" smtClean="0">
                <a:solidFill>
                  <a:schemeClr val="tx1"/>
                </a:solidFill>
                <a:effectLst/>
                <a:latin typeface="Arial" charset="0"/>
                <a:ea typeface="+mn-ea"/>
                <a:cs typeface="+mn-cs"/>
              </a:rPr>
              <a:t>Contoso</a:t>
            </a:r>
            <a:r>
              <a:rPr lang="en-US" sz="1000" b="1" kern="1200" dirty="0" smtClean="0">
                <a:solidFill>
                  <a:schemeClr val="tx1"/>
                </a:solidFill>
                <a:effectLst/>
                <a:latin typeface="Arial" charset="0"/>
                <a:ea typeface="+mn-ea"/>
                <a:cs typeface="+mn-cs"/>
              </a:rPr>
              <a:t>\Administrator</a:t>
            </a:r>
            <a:r>
              <a:rPr lang="en-US" sz="1000" kern="1200" dirty="0" smtClean="0">
                <a:solidFill>
                  <a:schemeClr val="tx1"/>
                </a:solidFill>
                <a:effectLst/>
                <a:latin typeface="Arial" charset="0"/>
                <a:ea typeface="+mn-ea"/>
                <a:cs typeface="+mn-cs"/>
              </a:rPr>
              <a:t> with the password of </a:t>
            </a:r>
            <a:r>
              <a:rPr lang="en-US" sz="1000" b="1" kern="1200" dirty="0" smtClean="0">
                <a:solidFill>
                  <a:schemeClr val="tx1"/>
                </a:solidFill>
                <a:effectLst/>
                <a:latin typeface="Arial" charset="0"/>
                <a:ea typeface="+mn-ea"/>
                <a:cs typeface="+mn-cs"/>
              </a:rPr>
              <a:t>Pa$$w0rd</a:t>
            </a:r>
            <a:r>
              <a:rPr lang="en-US" sz="1000" kern="1200" dirty="0" smtClean="0">
                <a:solidFill>
                  <a:schemeClr val="tx1"/>
                </a:solidFill>
                <a:effectLst/>
                <a:latin typeface="Arial" charset="0"/>
                <a:ea typeface="+mn-ea"/>
                <a:cs typeface="+mn-cs"/>
              </a:rPr>
              <a:t>.</a:t>
            </a:r>
            <a:endParaRPr lang="en-CA" sz="1000" kern="1200" dirty="0" smtClean="0">
              <a:solidFill>
                <a:schemeClr val="tx1"/>
              </a:solidFill>
              <a:effectLst/>
              <a:latin typeface="Arial" charset="0"/>
              <a:ea typeface="+mn-ea"/>
              <a:cs typeface="+mn-cs"/>
            </a:endParaRPr>
          </a:p>
          <a:p>
            <a:pPr lvl="0"/>
            <a:endParaRPr lang="en-US" sz="1000" b="1" kern="1200" dirty="0" smtClean="0">
              <a:solidFill>
                <a:schemeClr val="tx1"/>
              </a:solidFill>
              <a:effectLst/>
              <a:latin typeface="Arial" charset="0"/>
              <a:ea typeface="+mn-ea"/>
              <a:cs typeface="+mn-cs"/>
            </a:endParaRPr>
          </a:p>
          <a:p>
            <a:pPr lvl="0"/>
            <a:r>
              <a:rPr lang="en-US" sz="1000" b="1" kern="1200" dirty="0" smtClean="0">
                <a:solidFill>
                  <a:schemeClr val="tx1"/>
                </a:solidFill>
                <a:effectLst/>
                <a:latin typeface="Arial" charset="0"/>
                <a:ea typeface="+mn-ea"/>
                <a:cs typeface="+mn-cs"/>
              </a:rPr>
              <a:t>Configure Application Pool recycling</a:t>
            </a:r>
            <a:endParaRPr lang="en-CA" sz="1000" b="1"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Switch to NYC-SVR1</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NYC-SVR1, click </a:t>
            </a:r>
            <a:r>
              <a:rPr lang="en-US" sz="1000" b="1" kern="1200" dirty="0" smtClean="0">
                <a:solidFill>
                  <a:schemeClr val="tx1"/>
                </a:solidFill>
                <a:effectLst/>
                <a:latin typeface="Arial" charset="0"/>
                <a:ea typeface="+mn-ea"/>
                <a:cs typeface="+mn-cs"/>
              </a:rPr>
              <a:t>Start</a:t>
            </a:r>
            <a:r>
              <a:rPr lang="en-US" sz="1000" kern="1200" dirty="0" smtClean="0">
                <a:solidFill>
                  <a:schemeClr val="tx1"/>
                </a:solidFill>
                <a:effectLst/>
                <a:latin typeface="Arial" charset="0"/>
                <a:ea typeface="+mn-ea"/>
                <a:cs typeface="+mn-cs"/>
              </a:rPr>
              <a:t>, click </a:t>
            </a:r>
            <a:r>
              <a:rPr lang="en-US" sz="1000" b="1" kern="1200" dirty="0" smtClean="0">
                <a:solidFill>
                  <a:schemeClr val="tx1"/>
                </a:solidFill>
                <a:effectLst/>
                <a:latin typeface="Arial" charset="0"/>
                <a:ea typeface="+mn-ea"/>
                <a:cs typeface="+mn-cs"/>
              </a:rPr>
              <a:t>Administrative Tools</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Internet Information Services (IIS) Manager.</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Internet Information Services (IIS) Manager</a:t>
            </a:r>
            <a:r>
              <a:rPr lang="en-US" sz="1000" kern="1200" dirty="0" smtClean="0">
                <a:solidFill>
                  <a:schemeClr val="tx1"/>
                </a:solidFill>
                <a:effectLst/>
                <a:latin typeface="Arial" charset="0"/>
                <a:ea typeface="+mn-ea"/>
                <a:cs typeface="+mn-cs"/>
              </a:rPr>
              <a:t> window, expand the </a:t>
            </a:r>
            <a:r>
              <a:rPr lang="en-US" sz="1000" b="1" kern="1200" dirty="0" smtClean="0">
                <a:solidFill>
                  <a:schemeClr val="tx1"/>
                </a:solidFill>
                <a:effectLst/>
                <a:latin typeface="Arial" charset="0"/>
                <a:ea typeface="+mn-ea"/>
                <a:cs typeface="+mn-cs"/>
              </a:rPr>
              <a:t>NYC-SVR1 (</a:t>
            </a:r>
            <a:r>
              <a:rPr lang="en-US" sz="1000" b="1" kern="1200" dirty="0" err="1" smtClean="0">
                <a:solidFill>
                  <a:schemeClr val="tx1"/>
                </a:solidFill>
                <a:effectLst/>
                <a:latin typeface="Arial" charset="0"/>
                <a:ea typeface="+mn-ea"/>
                <a:cs typeface="+mn-cs"/>
              </a:rPr>
              <a:t>Contoso</a:t>
            </a:r>
            <a:r>
              <a:rPr lang="en-US" sz="1000" b="1" kern="1200" dirty="0" smtClean="0">
                <a:solidFill>
                  <a:schemeClr val="tx1"/>
                </a:solidFill>
                <a:effectLst/>
                <a:latin typeface="Arial" charset="0"/>
                <a:ea typeface="+mn-ea"/>
                <a:cs typeface="+mn-cs"/>
              </a:rPr>
              <a:t>\Administrator)</a:t>
            </a:r>
            <a:r>
              <a:rPr lang="en-US" sz="1000" kern="1200" dirty="0" smtClean="0">
                <a:solidFill>
                  <a:schemeClr val="tx1"/>
                </a:solidFill>
                <a:effectLst/>
                <a:latin typeface="Arial" charset="0"/>
                <a:ea typeface="+mn-ea"/>
                <a:cs typeface="+mn-cs"/>
              </a:rPr>
              <a:t> node, and then click </a:t>
            </a:r>
            <a:r>
              <a:rPr lang="en-US" sz="1000" b="1" kern="1200" dirty="0" smtClean="0">
                <a:solidFill>
                  <a:schemeClr val="tx1"/>
                </a:solidFill>
                <a:effectLst/>
                <a:latin typeface="Arial" charset="0"/>
                <a:ea typeface="+mn-ea"/>
                <a:cs typeface="+mn-cs"/>
              </a:rPr>
              <a:t>Application Pools </a:t>
            </a:r>
            <a:r>
              <a:rPr lang="en-US" sz="1000" kern="1200" dirty="0" smtClean="0">
                <a:solidFill>
                  <a:schemeClr val="tx1"/>
                </a:solidFill>
                <a:effectLst/>
                <a:latin typeface="Arial" charset="0"/>
                <a:ea typeface="+mn-ea"/>
                <a:cs typeface="+mn-cs"/>
              </a:rPr>
              <a:t>in the navigation pane.</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GB" sz="1000" kern="1200" dirty="0" smtClean="0">
                <a:solidFill>
                  <a:schemeClr val="tx1"/>
                </a:solidFill>
                <a:effectLst/>
                <a:latin typeface="Arial" charset="0"/>
                <a:ea typeface="+mn-ea"/>
                <a:cs typeface="+mn-cs"/>
              </a:rPr>
              <a:t>In the Application Pools pane, </a:t>
            </a:r>
            <a:r>
              <a:rPr lang="en-US" sz="1000" kern="1200" dirty="0" smtClean="0">
                <a:solidFill>
                  <a:schemeClr val="tx1"/>
                </a:solidFill>
                <a:effectLst/>
                <a:latin typeface="Arial" charset="0"/>
                <a:ea typeface="+mn-ea"/>
                <a:cs typeface="+mn-cs"/>
              </a:rPr>
              <a:t>right-click </a:t>
            </a:r>
            <a:r>
              <a:rPr lang="en-US" sz="1000" b="1" kern="1200" dirty="0" err="1" smtClean="0">
                <a:solidFill>
                  <a:schemeClr val="tx1"/>
                </a:solidFill>
                <a:effectLst/>
                <a:latin typeface="Arial" charset="0"/>
                <a:ea typeface="+mn-ea"/>
                <a:cs typeface="+mn-cs"/>
              </a:rPr>
              <a:t>DefaultAppPool</a:t>
            </a:r>
            <a:r>
              <a:rPr lang="en-US" sz="1000" b="1" kern="1200" dirty="0" smtClean="0">
                <a:solidFill>
                  <a:schemeClr val="tx1"/>
                </a:solidFill>
                <a:effectLst/>
                <a:latin typeface="Arial" charset="0"/>
                <a:ea typeface="+mn-ea"/>
                <a:cs typeface="+mn-cs"/>
              </a:rPr>
              <a:t>, </a:t>
            </a:r>
            <a:r>
              <a:rPr lang="en-US" sz="1000" kern="1200" dirty="0" smtClean="0">
                <a:solidFill>
                  <a:schemeClr val="tx1"/>
                </a:solidFill>
                <a:effectLst/>
                <a:latin typeface="Arial" charset="0"/>
                <a:ea typeface="+mn-ea"/>
                <a:cs typeface="+mn-cs"/>
              </a:rPr>
              <a:t>and then click </a:t>
            </a:r>
            <a:r>
              <a:rPr lang="en-US" sz="1000" b="1" kern="1200" dirty="0" smtClean="0">
                <a:solidFill>
                  <a:schemeClr val="tx1"/>
                </a:solidFill>
                <a:effectLst/>
                <a:latin typeface="Arial" charset="0"/>
                <a:ea typeface="+mn-ea"/>
                <a:cs typeface="+mn-cs"/>
              </a:rPr>
              <a:t>Recycling.</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Edit Application Pool Recycling Settings</a:t>
            </a:r>
            <a:r>
              <a:rPr lang="en-US" sz="1000" kern="1200" dirty="0" smtClean="0">
                <a:solidFill>
                  <a:schemeClr val="tx1"/>
                </a:solidFill>
                <a:effectLst/>
                <a:latin typeface="Arial" charset="0"/>
                <a:ea typeface="+mn-ea"/>
                <a:cs typeface="+mn-cs"/>
              </a:rPr>
              <a:t>, examine the configuration options available for Application Pool recycling settings and then click </a:t>
            </a:r>
            <a:r>
              <a:rPr lang="en-US" sz="1000" b="1" kern="1200" dirty="0" smtClean="0">
                <a:solidFill>
                  <a:schemeClr val="tx1"/>
                </a:solidFill>
                <a:effectLst/>
                <a:latin typeface="Arial" charset="0"/>
                <a:ea typeface="+mn-ea"/>
                <a:cs typeface="+mn-cs"/>
              </a:rPr>
              <a:t>Next</a:t>
            </a:r>
            <a:r>
              <a:rPr lang="en-US" sz="1000" kern="1200" dirty="0" smtClean="0">
                <a:solidFill>
                  <a:schemeClr val="tx1"/>
                </a:solidFill>
                <a:effectLst/>
                <a:latin typeface="Arial" charset="0"/>
                <a:ea typeface="+mn-ea"/>
                <a:cs typeface="+mn-cs"/>
              </a:rPr>
              <a:t>.</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the </a:t>
            </a:r>
            <a:r>
              <a:rPr lang="en-US" sz="1000" b="1" kern="1200" dirty="0" smtClean="0">
                <a:solidFill>
                  <a:schemeClr val="tx1"/>
                </a:solidFill>
                <a:effectLst/>
                <a:latin typeface="Arial" charset="0"/>
                <a:ea typeface="+mn-ea"/>
                <a:cs typeface="+mn-cs"/>
              </a:rPr>
              <a:t>Recycling Events to Log</a:t>
            </a:r>
            <a:r>
              <a:rPr lang="en-US" sz="1000" kern="1200" dirty="0" smtClean="0">
                <a:solidFill>
                  <a:schemeClr val="tx1"/>
                </a:solidFill>
                <a:effectLst/>
                <a:latin typeface="Arial" charset="0"/>
                <a:ea typeface="+mn-ea"/>
                <a:cs typeface="+mn-cs"/>
              </a:rPr>
              <a:t> screen, examine the available options and then click </a:t>
            </a:r>
            <a:r>
              <a:rPr lang="en-US" sz="1000" b="1" kern="1200" dirty="0" smtClean="0">
                <a:solidFill>
                  <a:schemeClr val="tx1"/>
                </a:solidFill>
                <a:effectLst/>
                <a:latin typeface="Arial" charset="0"/>
                <a:ea typeface="+mn-ea"/>
                <a:cs typeface="+mn-cs"/>
              </a:rPr>
              <a:t>Finish</a:t>
            </a:r>
            <a:r>
              <a:rPr lang="en-US" sz="1000" kern="1200" dirty="0" smtClean="0">
                <a:solidFill>
                  <a:schemeClr val="tx1"/>
                </a:solidFill>
                <a:effectLst/>
                <a:latin typeface="Arial" charset="0"/>
                <a:ea typeface="+mn-ea"/>
                <a:cs typeface="+mn-cs"/>
              </a:rPr>
              <a:t>.</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Close the </a:t>
            </a:r>
            <a:r>
              <a:rPr lang="en-US" sz="1000" b="1" kern="1200" dirty="0" smtClean="0">
                <a:solidFill>
                  <a:schemeClr val="tx1"/>
                </a:solidFill>
                <a:effectLst/>
                <a:latin typeface="Arial" charset="0"/>
                <a:ea typeface="+mn-ea"/>
                <a:cs typeface="+mn-cs"/>
              </a:rPr>
              <a:t>Internet Information Services (IIS) Manager</a:t>
            </a:r>
            <a:r>
              <a:rPr lang="en-US" sz="1000" kern="1200" dirty="0" smtClean="0">
                <a:solidFill>
                  <a:schemeClr val="tx1"/>
                </a:solidFill>
                <a:effectLst/>
                <a:latin typeface="Arial" charset="0"/>
                <a:ea typeface="+mn-ea"/>
                <a:cs typeface="+mn-cs"/>
              </a:rPr>
              <a:t> window.</a:t>
            </a:r>
            <a:endParaRPr lang="en-CA" sz="1000" kern="1200" dirty="0" smtClean="0">
              <a:solidFill>
                <a:schemeClr val="tx1"/>
              </a:solidFill>
              <a:effectLst/>
              <a:latin typeface="Arial" charset="0"/>
              <a:ea typeface="+mn-ea"/>
              <a:cs typeface="+mn-cs"/>
            </a:endParaRPr>
          </a:p>
          <a:p>
            <a:r>
              <a:rPr lang="en-GB" sz="1000" kern="1200" dirty="0" smtClean="0">
                <a:solidFill>
                  <a:schemeClr val="tx1"/>
                </a:solidFill>
                <a:effectLst/>
                <a:latin typeface="Arial" charset="0"/>
                <a:ea typeface="+mn-ea"/>
                <a:cs typeface="+mn-cs"/>
              </a:rPr>
              <a:t> </a:t>
            </a:r>
            <a:endParaRPr lang="en-CA" sz="1000" kern="1200" dirty="0" smtClean="0">
              <a:solidFill>
                <a:schemeClr val="tx1"/>
              </a:solidFill>
              <a:effectLst/>
              <a:latin typeface="Arial" charset="0"/>
              <a:ea typeface="+mn-ea"/>
              <a:cs typeface="+mn-cs"/>
            </a:endParaRPr>
          </a:p>
          <a:p>
            <a:pPr lvl="0"/>
            <a:r>
              <a:rPr lang="en-US" sz="1000" b="1" kern="1200" dirty="0" smtClean="0">
                <a:solidFill>
                  <a:schemeClr val="tx1"/>
                </a:solidFill>
                <a:effectLst/>
                <a:latin typeface="Arial" charset="0"/>
                <a:ea typeface="+mn-ea"/>
                <a:cs typeface="+mn-cs"/>
              </a:rPr>
              <a:t>Identify IIS-related services</a:t>
            </a:r>
            <a:endParaRPr lang="en-CA" sz="1000" b="1"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Switch to NYC-SVR1</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NYC-SVR1, right-click the Windows toolbar and then click </a:t>
            </a:r>
            <a:r>
              <a:rPr lang="en-US" sz="1000" b="1" kern="1200" dirty="0" smtClean="0">
                <a:solidFill>
                  <a:schemeClr val="tx1"/>
                </a:solidFill>
                <a:effectLst/>
                <a:latin typeface="Arial" charset="0"/>
                <a:ea typeface="+mn-ea"/>
                <a:cs typeface="+mn-cs"/>
              </a:rPr>
              <a:t>Start Task Manager</a:t>
            </a:r>
            <a:r>
              <a:rPr lang="en-US" sz="1000" kern="1200" dirty="0" smtClean="0">
                <a:solidFill>
                  <a:schemeClr val="tx1"/>
                </a:solidFill>
                <a:effectLst/>
                <a:latin typeface="Arial" charset="0"/>
                <a:ea typeface="+mn-ea"/>
                <a:cs typeface="+mn-cs"/>
              </a:rPr>
              <a:t>.</a:t>
            </a:r>
          </a:p>
          <a:p>
            <a:pPr marL="228600" marR="0" lvl="0" indent="-228600" algn="l" defTabSz="914400" rtl="0" eaLnBrk="0" fontAlgn="base" latinLnBrk="0" hangingPunct="0">
              <a:lnSpc>
                <a:spcPct val="100000"/>
              </a:lnSpc>
              <a:spcBef>
                <a:spcPct val="0"/>
              </a:spcBef>
              <a:spcAft>
                <a:spcPct val="60000"/>
              </a:spcAft>
              <a:buClrTx/>
              <a:buSzTx/>
              <a:buFont typeface="+mj-lt"/>
              <a:buAutoNum type="arabicPeriod"/>
              <a:tabLst/>
              <a:defRPr/>
            </a:pPr>
            <a:r>
              <a:rPr lang="en-GB"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Windows Task Manager</a:t>
            </a:r>
            <a:r>
              <a:rPr lang="en-GB" sz="1000" kern="1200" dirty="0" smtClean="0">
                <a:solidFill>
                  <a:schemeClr val="tx1"/>
                </a:solidFill>
                <a:effectLst/>
                <a:latin typeface="Arial" charset="0"/>
                <a:ea typeface="+mn-ea"/>
                <a:cs typeface="+mn-cs"/>
              </a:rPr>
              <a:t> window, click on the </a:t>
            </a:r>
            <a:r>
              <a:rPr lang="en-US" sz="1000" b="1" kern="1200" dirty="0" smtClean="0">
                <a:solidFill>
                  <a:schemeClr val="tx1"/>
                </a:solidFill>
                <a:effectLst/>
                <a:latin typeface="Arial" charset="0"/>
                <a:ea typeface="+mn-ea"/>
                <a:cs typeface="+mn-cs"/>
              </a:rPr>
              <a:t>Services</a:t>
            </a:r>
            <a:r>
              <a:rPr lang="en-GB" sz="1000" kern="1200" dirty="0" smtClean="0">
                <a:solidFill>
                  <a:schemeClr val="tx1"/>
                </a:solidFill>
                <a:effectLst/>
                <a:latin typeface="Arial" charset="0"/>
                <a:ea typeface="+mn-ea"/>
                <a:cs typeface="+mn-cs"/>
              </a:rPr>
              <a:t> tab.</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GB"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Windows Task Manager</a:t>
            </a:r>
            <a:r>
              <a:rPr lang="en-GB" sz="1000" kern="1200" dirty="0" smtClean="0">
                <a:solidFill>
                  <a:schemeClr val="tx1"/>
                </a:solidFill>
                <a:effectLst/>
                <a:latin typeface="Arial" charset="0"/>
                <a:ea typeface="+mn-ea"/>
                <a:cs typeface="+mn-cs"/>
              </a:rPr>
              <a:t> window, click on the </a:t>
            </a:r>
            <a:r>
              <a:rPr lang="en-US" sz="1000" b="1" kern="1200" dirty="0" smtClean="0">
                <a:solidFill>
                  <a:schemeClr val="tx1"/>
                </a:solidFill>
                <a:effectLst/>
                <a:latin typeface="Arial" charset="0"/>
                <a:ea typeface="+mn-ea"/>
                <a:cs typeface="+mn-cs"/>
              </a:rPr>
              <a:t>Group</a:t>
            </a:r>
            <a:r>
              <a:rPr lang="en-GB" sz="1000" kern="1200" dirty="0" smtClean="0">
                <a:solidFill>
                  <a:schemeClr val="tx1"/>
                </a:solidFill>
                <a:effectLst/>
                <a:latin typeface="Arial" charset="0"/>
                <a:ea typeface="+mn-ea"/>
                <a:cs typeface="+mn-cs"/>
              </a:rPr>
              <a:t> column header to sort by Group.</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GB"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Group</a:t>
            </a:r>
            <a:r>
              <a:rPr lang="en-GB" sz="1000" kern="1200" dirty="0" smtClean="0">
                <a:solidFill>
                  <a:schemeClr val="tx1"/>
                </a:solidFill>
                <a:effectLst/>
                <a:latin typeface="Arial" charset="0"/>
                <a:ea typeface="+mn-ea"/>
                <a:cs typeface="+mn-cs"/>
              </a:rPr>
              <a:t> column, locate the </a:t>
            </a:r>
            <a:r>
              <a:rPr lang="en-US" sz="1000" b="1" kern="1200" dirty="0" err="1" smtClean="0">
                <a:solidFill>
                  <a:schemeClr val="tx1"/>
                </a:solidFill>
                <a:effectLst/>
                <a:latin typeface="Arial" charset="0"/>
                <a:ea typeface="+mn-ea"/>
                <a:cs typeface="+mn-cs"/>
              </a:rPr>
              <a:t>iissvcs</a:t>
            </a:r>
            <a:r>
              <a:rPr lang="en-GB" sz="1000" kern="1200" dirty="0" smtClean="0">
                <a:solidFill>
                  <a:schemeClr val="tx1"/>
                </a:solidFill>
                <a:effectLst/>
                <a:latin typeface="Arial" charset="0"/>
                <a:ea typeface="+mn-ea"/>
                <a:cs typeface="+mn-cs"/>
              </a:rPr>
              <a:t> entries. Examine the two services listed, identifying them as IIS-related services (</a:t>
            </a:r>
            <a:r>
              <a:rPr lang="en-US" sz="1000" b="1" kern="1200" dirty="0" smtClean="0">
                <a:solidFill>
                  <a:schemeClr val="tx1"/>
                </a:solidFill>
                <a:effectLst/>
                <a:latin typeface="Arial" charset="0"/>
                <a:ea typeface="+mn-ea"/>
                <a:cs typeface="+mn-cs"/>
              </a:rPr>
              <a:t>WAS</a:t>
            </a:r>
            <a:r>
              <a:rPr lang="en-GB" sz="1000" kern="1200" dirty="0" smtClean="0">
                <a:solidFill>
                  <a:schemeClr val="tx1"/>
                </a:solidFill>
                <a:effectLst/>
                <a:latin typeface="Arial" charset="0"/>
                <a:ea typeface="+mn-ea"/>
                <a:cs typeface="+mn-cs"/>
              </a:rPr>
              <a:t> and </a:t>
            </a:r>
            <a:r>
              <a:rPr lang="en-US" sz="1000" b="1" kern="1200" dirty="0" smtClean="0">
                <a:solidFill>
                  <a:schemeClr val="tx1"/>
                </a:solidFill>
                <a:effectLst/>
                <a:latin typeface="Arial" charset="0"/>
                <a:ea typeface="+mn-ea"/>
                <a:cs typeface="+mn-cs"/>
              </a:rPr>
              <a:t>W3SVC</a:t>
            </a:r>
            <a:r>
              <a:rPr lang="en-GB" sz="1000" kern="1200" dirty="0" smtClean="0">
                <a:solidFill>
                  <a:schemeClr val="tx1"/>
                </a:solidFill>
                <a:effectLst/>
                <a:latin typeface="Arial" charset="0"/>
                <a:ea typeface="+mn-ea"/>
                <a:cs typeface="+mn-cs"/>
              </a:rPr>
              <a:t>).</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GB" sz="1000" kern="1200" dirty="0" smtClean="0">
                <a:solidFill>
                  <a:schemeClr val="tx1"/>
                </a:solidFill>
                <a:effectLst/>
                <a:latin typeface="Arial" charset="0"/>
                <a:ea typeface="+mn-ea"/>
                <a:cs typeface="+mn-cs"/>
              </a:rPr>
              <a:t>Close the </a:t>
            </a:r>
            <a:r>
              <a:rPr lang="en-US" sz="1000" b="1" kern="1200" dirty="0" smtClean="0">
                <a:solidFill>
                  <a:schemeClr val="tx1"/>
                </a:solidFill>
                <a:effectLst/>
                <a:latin typeface="Arial" charset="0"/>
                <a:ea typeface="+mn-ea"/>
                <a:cs typeface="+mn-cs"/>
              </a:rPr>
              <a:t>Windows Task Manager</a:t>
            </a:r>
            <a:r>
              <a:rPr lang="en-GB" sz="1000" kern="1200" dirty="0" smtClean="0">
                <a:solidFill>
                  <a:schemeClr val="tx1"/>
                </a:solidFill>
                <a:effectLst/>
                <a:latin typeface="Arial" charset="0"/>
                <a:ea typeface="+mn-ea"/>
                <a:cs typeface="+mn-cs"/>
              </a:rPr>
              <a:t> window.</a:t>
            </a:r>
            <a:endParaRPr lang="en-CA" sz="1000" kern="1200" dirty="0" smtClean="0">
              <a:solidFill>
                <a:schemeClr val="tx1"/>
              </a:solidFill>
              <a:effectLst/>
              <a:latin typeface="Arial" charset="0"/>
              <a:ea typeface="+mn-ea"/>
              <a:cs typeface="+mn-cs"/>
            </a:endParaRPr>
          </a:p>
          <a:p>
            <a:r>
              <a:rPr lang="en-GB" sz="1000" kern="1200" dirty="0" smtClean="0">
                <a:solidFill>
                  <a:schemeClr val="tx1"/>
                </a:solidFill>
                <a:effectLst/>
                <a:latin typeface="Arial" charset="0"/>
                <a:ea typeface="+mn-ea"/>
                <a:cs typeface="+mn-cs"/>
              </a:rPr>
              <a:t> </a:t>
            </a:r>
            <a:endParaRPr lang="en-CA" sz="1000" kern="1200" dirty="0" smtClean="0">
              <a:solidFill>
                <a:schemeClr val="tx1"/>
              </a:solidFill>
              <a:effectLst/>
              <a:latin typeface="Arial" charset="0"/>
              <a:ea typeface="+mn-ea"/>
              <a:cs typeface="+mn-cs"/>
            </a:endParaRP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8</a:t>
            </a:fld>
            <a:endParaRPr lang="en-US"/>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val="17482540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000" b="1" kern="1200" dirty="0" smtClean="0">
                <a:solidFill>
                  <a:schemeClr val="tx1"/>
                </a:solidFill>
                <a:effectLst/>
                <a:latin typeface="Arial" charset="0"/>
                <a:ea typeface="+mn-ea"/>
                <a:cs typeface="+mn-cs"/>
              </a:rPr>
              <a:t>Configure service recovery options for IIS-related services</a:t>
            </a:r>
            <a:endParaRPr lang="en-CA" sz="1000" b="1"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Switch to NYC-SVR1</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On NYC-SVR1, click </a:t>
            </a:r>
            <a:r>
              <a:rPr lang="en-US" sz="1000" b="1" kern="1200" dirty="0" smtClean="0">
                <a:solidFill>
                  <a:schemeClr val="tx1"/>
                </a:solidFill>
                <a:effectLst/>
                <a:latin typeface="Arial" charset="0"/>
                <a:ea typeface="+mn-ea"/>
                <a:cs typeface="+mn-cs"/>
              </a:rPr>
              <a:t>Start</a:t>
            </a:r>
            <a:r>
              <a:rPr lang="en-US" sz="1000" kern="1200" dirty="0" smtClean="0">
                <a:solidFill>
                  <a:schemeClr val="tx1"/>
                </a:solidFill>
                <a:effectLst/>
                <a:latin typeface="Arial" charset="0"/>
                <a:ea typeface="+mn-ea"/>
                <a:cs typeface="+mn-cs"/>
              </a:rPr>
              <a:t>, click </a:t>
            </a:r>
            <a:r>
              <a:rPr lang="en-US" sz="1000" b="1" kern="1200" dirty="0" smtClean="0">
                <a:solidFill>
                  <a:schemeClr val="tx1"/>
                </a:solidFill>
                <a:effectLst/>
                <a:latin typeface="Arial" charset="0"/>
                <a:ea typeface="+mn-ea"/>
                <a:cs typeface="+mn-cs"/>
              </a:rPr>
              <a:t>Administrative Tools</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Services.</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Services</a:t>
            </a:r>
            <a:r>
              <a:rPr lang="en-US" sz="1000" kern="1200" dirty="0" smtClean="0">
                <a:solidFill>
                  <a:schemeClr val="tx1"/>
                </a:solidFill>
                <a:effectLst/>
                <a:latin typeface="Arial" charset="0"/>
                <a:ea typeface="+mn-ea"/>
                <a:cs typeface="+mn-cs"/>
              </a:rPr>
              <a:t> window, right-click </a:t>
            </a:r>
            <a:r>
              <a:rPr lang="en-US" sz="1000" b="1" kern="1200" dirty="0" smtClean="0">
                <a:solidFill>
                  <a:schemeClr val="tx1"/>
                </a:solidFill>
                <a:effectLst/>
                <a:latin typeface="Arial" charset="0"/>
                <a:ea typeface="+mn-ea"/>
                <a:cs typeface="+mn-cs"/>
              </a:rPr>
              <a:t>World Wide Web Publishing Service</a:t>
            </a:r>
            <a:r>
              <a:rPr lang="en-US" sz="1000" kern="1200" dirty="0" smtClean="0">
                <a:solidFill>
                  <a:schemeClr val="tx1"/>
                </a:solidFill>
                <a:effectLst/>
                <a:latin typeface="Arial" charset="0"/>
                <a:ea typeface="+mn-ea"/>
                <a:cs typeface="+mn-cs"/>
              </a:rPr>
              <a:t>, and then click </a:t>
            </a:r>
            <a:r>
              <a:rPr lang="en-US" sz="1000" b="1" kern="1200" dirty="0" smtClean="0">
                <a:solidFill>
                  <a:schemeClr val="tx1"/>
                </a:solidFill>
                <a:effectLst/>
                <a:latin typeface="Arial" charset="0"/>
                <a:ea typeface="+mn-ea"/>
                <a:cs typeface="+mn-cs"/>
              </a:rPr>
              <a:t>Properties.</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In the </a:t>
            </a:r>
            <a:r>
              <a:rPr lang="en-US" sz="1000" b="1" kern="1200" dirty="0" smtClean="0">
                <a:solidFill>
                  <a:schemeClr val="tx1"/>
                </a:solidFill>
                <a:effectLst/>
                <a:latin typeface="Arial" charset="0"/>
                <a:ea typeface="+mn-ea"/>
                <a:cs typeface="+mn-cs"/>
              </a:rPr>
              <a:t>World Wide Web Publishing Service Properties (Local Computer) </a:t>
            </a:r>
            <a:r>
              <a:rPr lang="en-US" sz="1000" kern="1200" dirty="0" smtClean="0">
                <a:solidFill>
                  <a:schemeClr val="tx1"/>
                </a:solidFill>
                <a:effectLst/>
                <a:latin typeface="Arial" charset="0"/>
                <a:ea typeface="+mn-ea"/>
                <a:cs typeface="+mn-cs"/>
              </a:rPr>
              <a:t>window, click the </a:t>
            </a:r>
            <a:r>
              <a:rPr lang="en-US" sz="1000" b="1" kern="1200" dirty="0" smtClean="0">
                <a:solidFill>
                  <a:schemeClr val="tx1"/>
                </a:solidFill>
                <a:effectLst/>
                <a:latin typeface="Arial" charset="0"/>
                <a:ea typeface="+mn-ea"/>
                <a:cs typeface="+mn-cs"/>
              </a:rPr>
              <a:t>Recovery </a:t>
            </a:r>
            <a:r>
              <a:rPr lang="en-US" sz="1000" kern="1200" dirty="0" smtClean="0">
                <a:solidFill>
                  <a:schemeClr val="tx1"/>
                </a:solidFill>
                <a:effectLst/>
                <a:latin typeface="Arial" charset="0"/>
                <a:ea typeface="+mn-ea"/>
                <a:cs typeface="+mn-cs"/>
              </a:rPr>
              <a:t>tab.</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GB" sz="1000" kern="1200" dirty="0" smtClean="0">
                <a:solidFill>
                  <a:schemeClr val="tx1"/>
                </a:solidFill>
                <a:effectLst/>
                <a:latin typeface="Arial" charset="0"/>
                <a:ea typeface="+mn-ea"/>
                <a:cs typeface="+mn-cs"/>
              </a:rPr>
              <a:t>Identify the options available for configuring service failure recovery options for the World Wide Web Publishing Service and then click Cancel.</a:t>
            </a:r>
            <a:endParaRPr lang="en-CA" sz="1000" kern="1200" dirty="0" smtClean="0">
              <a:solidFill>
                <a:schemeClr val="tx1"/>
              </a:solidFill>
              <a:effectLst/>
              <a:latin typeface="Arial" charset="0"/>
              <a:ea typeface="+mn-ea"/>
              <a:cs typeface="+mn-cs"/>
            </a:endParaRPr>
          </a:p>
          <a:p>
            <a:pPr marL="228600" lvl="0" indent="-228600">
              <a:buFont typeface="+mj-lt"/>
              <a:buAutoNum type="arabicPeriod"/>
            </a:pPr>
            <a:r>
              <a:rPr lang="en-GB" sz="1000" kern="1200" dirty="0" smtClean="0">
                <a:solidFill>
                  <a:schemeClr val="tx1"/>
                </a:solidFill>
                <a:effectLst/>
                <a:latin typeface="Arial" charset="0"/>
                <a:ea typeface="+mn-ea"/>
                <a:cs typeface="+mn-cs"/>
              </a:rPr>
              <a:t>Close the </a:t>
            </a:r>
            <a:r>
              <a:rPr lang="en-US" sz="1000" b="1" kern="1200" dirty="0" smtClean="0">
                <a:solidFill>
                  <a:schemeClr val="tx1"/>
                </a:solidFill>
                <a:effectLst/>
                <a:latin typeface="Arial" charset="0"/>
                <a:ea typeface="+mn-ea"/>
                <a:cs typeface="+mn-cs"/>
              </a:rPr>
              <a:t>Services</a:t>
            </a:r>
            <a:r>
              <a:rPr lang="en-GB" sz="1000" kern="1200" dirty="0" smtClean="0">
                <a:solidFill>
                  <a:schemeClr val="tx1"/>
                </a:solidFill>
                <a:effectLst/>
                <a:latin typeface="Arial" charset="0"/>
                <a:ea typeface="+mn-ea"/>
                <a:cs typeface="+mn-cs"/>
              </a:rPr>
              <a:t> window.</a:t>
            </a:r>
            <a:endParaRPr lang="en-CA" sz="1000" kern="1200" dirty="0" smtClean="0">
              <a:solidFill>
                <a:schemeClr val="tx1"/>
              </a:solidFill>
              <a:effectLst/>
              <a:latin typeface="Arial" charset="0"/>
              <a:ea typeface="+mn-ea"/>
              <a:cs typeface="+mn-cs"/>
            </a:endParaRPr>
          </a:p>
          <a:p>
            <a:pPr marL="0" marR="0" lvl="0" indent="0" algn="l" defTabSz="914400" rtl="0" eaLnBrk="0" fontAlgn="base" latinLnBrk="0" hangingPunct="0">
              <a:lnSpc>
                <a:spcPts val="1300"/>
              </a:lnSpc>
              <a:spcBef>
                <a:spcPct val="0"/>
              </a:spcBef>
              <a:spcAft>
                <a:spcPts val="600"/>
              </a:spcAft>
              <a:buClrTx/>
              <a:buSzTx/>
              <a:buFont typeface="Segoe"/>
              <a:buNone/>
              <a:tabLst>
                <a:tab pos="685800" algn="l"/>
              </a:tabLst>
              <a:defRPr/>
            </a:pPr>
            <a:endParaRPr kumimoji="0" lang="en-US" sz="1000" b="0" i="0" u="none" strike="noStrike" kern="1200" cap="none" spc="0" normalizeH="0" baseline="0" noProof="0" dirty="0" smtClean="0">
              <a:ln>
                <a:noFill/>
              </a:ln>
              <a:solidFill>
                <a:srgbClr val="000000"/>
              </a:solidFill>
              <a:effectLst/>
              <a:uLnTx/>
              <a:uFillTx/>
              <a:latin typeface="Segoe"/>
              <a:ea typeface="Calibri"/>
              <a:cs typeface="Times New Roman"/>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9</a:t>
            </a:fld>
            <a:endParaRPr lang="en-US"/>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7: Planning and Provisioning Application Servers</a:t>
            </a:r>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val="32437347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bckgrd_3.jpg"/>
          <p:cNvPicPr>
            <a:picLocks noChangeAspect="1"/>
          </p:cNvPicPr>
          <p:nvPr/>
        </p:nvPicPr>
        <p:blipFill>
          <a:blip r:embed="rId2" cstate="print"/>
          <a:srcRect/>
          <a:stretch>
            <a:fillRect/>
          </a:stretch>
        </p:blipFill>
        <p:spPr bwMode="auto">
          <a:xfrm>
            <a:off x="-182563" y="0"/>
            <a:ext cx="9326563" cy="6858000"/>
          </a:xfrm>
          <a:prstGeom prst="rect">
            <a:avLst/>
          </a:prstGeom>
          <a:noFill/>
          <a:ln w="9525">
            <a:noFill/>
            <a:miter lim="800000"/>
            <a:headEnd/>
            <a:tailEnd/>
          </a:ln>
        </p:spPr>
      </p:pic>
      <p:sp>
        <p:nvSpPr>
          <p:cNvPr id="726019" name="Rectangle 3"/>
          <p:cNvSpPr>
            <a:spLocks noGrp="1" noChangeArrowheads="1"/>
          </p:cNvSpPr>
          <p:nvPr>
            <p:ph type="ctrTitle" sz="quarter"/>
          </p:nvPr>
        </p:nvSpPr>
        <p:spPr>
          <a:xfrm>
            <a:off x="0" y="804863"/>
            <a:ext cx="7527925" cy="2073275"/>
          </a:xfrm>
          <a:ln algn="ctr"/>
        </p:spPr>
        <p:txBody>
          <a:bodyPr tIns="0" rIns="0" bIns="0">
            <a:spAutoFit/>
          </a:bodyPr>
          <a:lstStyle>
            <a:lvl1pPr algn="r">
              <a:spcBef>
                <a:spcPct val="60000"/>
              </a:spcBef>
              <a:buClr>
                <a:schemeClr val="hlink"/>
              </a:buClr>
              <a:buSzPct val="90000"/>
              <a:buFontTx/>
              <a:buNone/>
              <a:defRPr sz="8000">
                <a:latin typeface="Segoe Light" pitchFamily="34" charset="0"/>
              </a:defRPr>
            </a:lvl1pPr>
          </a:lstStyle>
          <a:p>
            <a:r>
              <a:rPr lang="en-US" smtClean="0"/>
              <a:t>Click to edit Master title style</a:t>
            </a:r>
            <a:endParaRPr lang="en-US"/>
          </a:p>
        </p:txBody>
      </p:sp>
      <p:sp>
        <p:nvSpPr>
          <p:cNvPr id="726020" name="Rectangle 4"/>
          <p:cNvSpPr>
            <a:spLocks noGrp="1" noChangeArrowheads="1"/>
          </p:cNvSpPr>
          <p:nvPr>
            <p:ph type="subTitle" sz="quarter" idx="1"/>
          </p:nvPr>
        </p:nvSpPr>
        <p:spPr>
          <a:xfrm>
            <a:off x="3448050" y="2720975"/>
            <a:ext cx="4152900" cy="1030288"/>
          </a:xfrm>
        </p:spPr>
        <p:txBody>
          <a:bodyPr lIns="91440" tIns="45720" rIns="91440" bIns="45720"/>
          <a:lstStyle>
            <a:lvl1pPr marL="0" indent="0" algn="r">
              <a:lnSpc>
                <a:spcPct val="95000"/>
              </a:lnSpc>
              <a:spcBef>
                <a:spcPct val="60000"/>
              </a:spcBef>
              <a:buFontTx/>
              <a:buNone/>
              <a:defRPr sz="2600">
                <a:latin typeface="Segoe Semibold" pitchFamily="34" charset="0"/>
              </a:defRPr>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bckgrd_2.jpg"/>
          <p:cNvPicPr>
            <a:picLocks noChangeAspect="1"/>
          </p:cNvPicPr>
          <p:nvPr/>
        </p:nvPicPr>
        <p:blipFill>
          <a:blip r:embed="rId13" cstate="print"/>
          <a:srcRect/>
          <a:stretch>
            <a:fillRect/>
          </a:stretch>
        </p:blipFill>
        <p:spPr bwMode="auto">
          <a:xfrm>
            <a:off x="0" y="6529388"/>
            <a:ext cx="9144000" cy="328612"/>
          </a:xfrm>
          <a:prstGeom prst="rect">
            <a:avLst/>
          </a:prstGeom>
          <a:noFill/>
          <a:ln w="9525">
            <a:noFill/>
            <a:miter lim="800000"/>
            <a:headEnd/>
            <a:tailEnd/>
          </a:ln>
        </p:spPr>
      </p:pic>
      <p:pic>
        <p:nvPicPr>
          <p:cNvPr id="1027" name="Picture 6" descr="bckgrd_1.jpg"/>
          <p:cNvPicPr>
            <a:picLocks noChangeAspect="1"/>
          </p:cNvPicPr>
          <p:nvPr/>
        </p:nvPicPr>
        <p:blipFill>
          <a:blip r:embed="rId14" cstate="print"/>
          <a:srcRect/>
          <a:stretch>
            <a:fillRect/>
          </a:stretch>
        </p:blipFill>
        <p:spPr bwMode="auto">
          <a:xfrm>
            <a:off x="0" y="0"/>
            <a:ext cx="9144000" cy="701675"/>
          </a:xfrm>
          <a:prstGeom prst="rect">
            <a:avLst/>
          </a:prstGeom>
          <a:noFill/>
          <a:ln w="9525">
            <a:noFill/>
            <a:miter lim="800000"/>
            <a:headEnd/>
            <a:tailEnd/>
          </a:ln>
        </p:spPr>
      </p:pic>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p>
            <a:pPr lvl="0"/>
            <a:r>
              <a:rPr lang="en-US" smtClean="0"/>
              <a:t>Slide Title</a:t>
            </a:r>
          </a:p>
        </p:txBody>
      </p:sp>
      <p:sp>
        <p:nvSpPr>
          <p:cNvPr id="1030" name="Rectangle 5"/>
          <p:cNvSpPr>
            <a:spLocks noGrp="1" noChangeArrowheads="1"/>
          </p:cNvSpPr>
          <p:nvPr>
            <p:ph type="body" idx="1"/>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79"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iming>
    <p:tnLst>
      <p:par>
        <p:cTn id="1" dur="indefinite" restart="never" nodeType="tmRoot"/>
      </p:par>
    </p:tnLst>
  </p:timing>
  <p:txStyles>
    <p:title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5" Type="http://schemas.openxmlformats.org/officeDocument/2006/relationships/image" Target="../media/image3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 Id="rId14" Type="http://schemas.openxmlformats.org/officeDocument/2006/relationships/image" Target="../media/image3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ubtitle 2"/>
          <p:cNvSpPr>
            <a:spLocks noGrp="1"/>
          </p:cNvSpPr>
          <p:nvPr>
            <p:ph type="subTitle" sz="quarter" idx="1"/>
          </p:nvPr>
        </p:nvSpPr>
        <p:spPr>
          <a:xfrm>
            <a:off x="3469315" y="2465793"/>
            <a:ext cx="4152900" cy="1829759"/>
          </a:xfrm>
        </p:spPr>
        <p:txBody>
          <a:bodyPr/>
          <a:lstStyle/>
          <a:p>
            <a:r>
              <a:rPr lang="en-CA" dirty="0"/>
              <a:t>Module 7</a:t>
            </a:r>
            <a:endParaRPr lang="en-CA" dirty="0" smtClean="0"/>
          </a:p>
          <a:p>
            <a:r>
              <a:rPr lang="en-CA" dirty="0" smtClean="0"/>
              <a:t>Planning and Provisioning Application Servers</a:t>
            </a:r>
            <a:endParaRPr lang="en-US" dirty="0" smtClean="0"/>
          </a:p>
        </p:txBody>
      </p:sp>
    </p:spTree>
    <p:extLst>
      <p:ext uri="{BB962C8B-B14F-4D97-AF65-F5344CB8AC3E}">
        <p14:creationId xmlns:p14="http://schemas.microsoft.com/office/powerpoint/2010/main" val="13689277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Deploying Web Applications</a:t>
            </a:r>
          </a:p>
        </p:txBody>
      </p:sp>
      <p:sp>
        <p:nvSpPr>
          <p:cNvPr id="4" name="AutoShape 12"/>
          <p:cNvSpPr>
            <a:spLocks noChangeArrowheads="1"/>
          </p:cNvSpPr>
          <p:nvPr/>
        </p:nvSpPr>
        <p:spPr bwMode="auto">
          <a:xfrm>
            <a:off x="219715" y="946640"/>
            <a:ext cx="8705850" cy="2493245"/>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IIS 7’s distributed configuration:</a:t>
            </a:r>
            <a:endParaRPr lang="en-GB" dirty="0">
              <a:ea typeface="PMingLiU" pitchFamily="18" charset="-120"/>
            </a:endParaRPr>
          </a:p>
        </p:txBody>
      </p:sp>
      <p:grpSp>
        <p:nvGrpSpPr>
          <p:cNvPr id="5" name="Group 18"/>
          <p:cNvGrpSpPr>
            <a:grpSpLocks/>
          </p:cNvGrpSpPr>
          <p:nvPr/>
        </p:nvGrpSpPr>
        <p:grpSpPr bwMode="auto">
          <a:xfrm>
            <a:off x="399101" y="1322879"/>
            <a:ext cx="8320617" cy="500804"/>
            <a:chOff x="757238" y="4884425"/>
            <a:chExt cx="8064501" cy="641350"/>
          </a:xfrm>
        </p:grpSpPr>
        <p:sp>
          <p:nvSpPr>
            <p:cNvPr id="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Puts configuration data with each web application</a:t>
              </a:r>
              <a:endParaRPr lang="en-GB" dirty="0"/>
            </a:p>
          </p:txBody>
        </p:sp>
        <p:sp>
          <p:nvSpPr>
            <p:cNvPr id="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8" name="Group 18"/>
          <p:cNvGrpSpPr>
            <a:grpSpLocks/>
          </p:cNvGrpSpPr>
          <p:nvPr/>
        </p:nvGrpSpPr>
        <p:grpSpPr bwMode="auto">
          <a:xfrm>
            <a:off x="399101" y="2643681"/>
            <a:ext cx="8320617" cy="500804"/>
            <a:chOff x="757238" y="4884425"/>
            <a:chExt cx="8064501" cy="641350"/>
          </a:xfrm>
        </p:grpSpPr>
        <p:sp>
          <p:nvSpPr>
            <p:cNvPr id="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Provides for easy shared configuration</a:t>
              </a:r>
              <a:endParaRPr lang="en-GB" dirty="0"/>
            </a:p>
          </p:txBody>
        </p:sp>
        <p:sp>
          <p:nvSpPr>
            <p:cNvPr id="1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1" name="Group 18"/>
          <p:cNvGrpSpPr>
            <a:grpSpLocks/>
          </p:cNvGrpSpPr>
          <p:nvPr/>
        </p:nvGrpSpPr>
        <p:grpSpPr bwMode="auto">
          <a:xfrm>
            <a:off x="412331" y="1995389"/>
            <a:ext cx="8320617" cy="500804"/>
            <a:chOff x="757238" y="4884425"/>
            <a:chExt cx="8064501" cy="641350"/>
          </a:xfrm>
        </p:grpSpPr>
        <p:sp>
          <p:nvSpPr>
            <p:cNvPr id="1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Allows easy migrating of web applications</a:t>
              </a:r>
              <a:endParaRPr lang="en-GB" dirty="0"/>
            </a:p>
          </p:txBody>
        </p:sp>
        <p:sp>
          <p:nvSpPr>
            <p:cNvPr id="1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
        <p:nvSpPr>
          <p:cNvPr id="14" name="AutoShape 12"/>
          <p:cNvSpPr>
            <a:spLocks noChangeArrowheads="1"/>
          </p:cNvSpPr>
          <p:nvPr/>
        </p:nvSpPr>
        <p:spPr bwMode="auto">
          <a:xfrm>
            <a:off x="219715" y="3691961"/>
            <a:ext cx="8705850" cy="2418550"/>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Web Deploy allows you to:</a:t>
            </a:r>
            <a:endParaRPr lang="en-GB" dirty="0">
              <a:ea typeface="PMingLiU" pitchFamily="18" charset="-120"/>
            </a:endParaRPr>
          </a:p>
        </p:txBody>
      </p:sp>
      <p:grpSp>
        <p:nvGrpSpPr>
          <p:cNvPr id="15" name="Group 18"/>
          <p:cNvGrpSpPr>
            <a:grpSpLocks/>
          </p:cNvGrpSpPr>
          <p:nvPr/>
        </p:nvGrpSpPr>
        <p:grpSpPr bwMode="auto">
          <a:xfrm>
            <a:off x="412331" y="4044300"/>
            <a:ext cx="8320617" cy="500804"/>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Package web applications</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8" name="Group 18"/>
          <p:cNvGrpSpPr>
            <a:grpSpLocks/>
          </p:cNvGrpSpPr>
          <p:nvPr/>
        </p:nvGrpSpPr>
        <p:grpSpPr bwMode="auto">
          <a:xfrm>
            <a:off x="412331" y="5365102"/>
            <a:ext cx="8320617" cy="500804"/>
            <a:chOff x="757238" y="4884425"/>
            <a:chExt cx="8064501" cy="641350"/>
          </a:xfrm>
        </p:grpSpPr>
        <p:sp>
          <p:nvSpPr>
            <p:cNvPr id="1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Synchronize </a:t>
              </a:r>
              <a:r>
                <a:rPr lang="en-GB" dirty="0"/>
                <a:t>w</a:t>
              </a:r>
              <a:r>
                <a:rPr lang="en-GB" dirty="0" smtClean="0"/>
                <a:t>eb servers</a:t>
              </a:r>
              <a:endParaRPr lang="en-GB" dirty="0"/>
            </a:p>
          </p:txBody>
        </p:sp>
        <p:sp>
          <p:nvSpPr>
            <p:cNvPr id="2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1" name="Group 18"/>
          <p:cNvGrpSpPr>
            <a:grpSpLocks/>
          </p:cNvGrpSpPr>
          <p:nvPr/>
        </p:nvGrpSpPr>
        <p:grpSpPr bwMode="auto">
          <a:xfrm>
            <a:off x="425561" y="4716810"/>
            <a:ext cx="8320617" cy="500804"/>
            <a:chOff x="757238" y="4884425"/>
            <a:chExt cx="8064501" cy="641350"/>
          </a:xfrm>
        </p:grpSpPr>
        <p:sp>
          <p:nvSpPr>
            <p:cNvPr id="2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Deploy web applications</a:t>
              </a:r>
              <a:endParaRPr lang="en-GB" dirty="0"/>
            </a:p>
          </p:txBody>
        </p:sp>
        <p:sp>
          <p:nvSpPr>
            <p:cNvPr id="2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4402816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a:t>Lesson </a:t>
            </a:r>
            <a:r>
              <a:rPr lang="en-US" dirty="0" smtClean="0"/>
              <a:t>2: </a:t>
            </a:r>
            <a:r>
              <a:rPr lang="en-CA" dirty="0"/>
              <a:t>Planning and Provisioning </a:t>
            </a:r>
            <a:r>
              <a:rPr lang="en-CA" dirty="0" smtClean="0"/>
              <a:t>Presentation Virtualization</a:t>
            </a:r>
            <a:endParaRPr lang="en-US" dirty="0"/>
          </a:p>
        </p:txBody>
      </p:sp>
      <p:sp>
        <p:nvSpPr>
          <p:cNvPr id="6147" name="Rectangle 3"/>
          <p:cNvSpPr>
            <a:spLocks noGrp="1" noChangeArrowheads="1"/>
          </p:cNvSpPr>
          <p:nvPr>
            <p:ph type="body" idx="1"/>
          </p:nvPr>
        </p:nvSpPr>
        <p:spPr/>
        <p:txBody>
          <a:bodyPr/>
          <a:lstStyle/>
          <a:p>
            <a:r>
              <a:rPr lang="en-CA" dirty="0"/>
              <a:t>What Is Presentation Virtualization</a:t>
            </a:r>
            <a:r>
              <a:rPr lang="en-CA" dirty="0" smtClean="0"/>
              <a:t>?</a:t>
            </a:r>
          </a:p>
          <a:p>
            <a:r>
              <a:rPr lang="en-CA" dirty="0"/>
              <a:t>Considerations for Deploying Remote Desktop Services</a:t>
            </a:r>
            <a:endParaRPr lang="en-CA" dirty="0" smtClean="0"/>
          </a:p>
          <a:p>
            <a:r>
              <a:rPr lang="en-CA" dirty="0"/>
              <a:t>Presentation Virtualization </a:t>
            </a:r>
            <a:r>
              <a:rPr lang="en-CA" dirty="0" smtClean="0"/>
              <a:t>Components</a:t>
            </a:r>
          </a:p>
          <a:p>
            <a:r>
              <a:rPr lang="en-US" dirty="0"/>
              <a:t>Using </a:t>
            </a:r>
            <a:r>
              <a:rPr lang="en-US" dirty="0" err="1"/>
              <a:t>RemoteApp</a:t>
            </a:r>
            <a:r>
              <a:rPr lang="en-US" dirty="0"/>
              <a:t> to Deploy Programs </a:t>
            </a:r>
            <a:endParaRPr lang="en-CA" dirty="0" smtClean="0"/>
          </a:p>
          <a:p>
            <a:r>
              <a:rPr lang="en-CA" dirty="0"/>
              <a:t>Remote Desktop Services </a:t>
            </a:r>
            <a:r>
              <a:rPr lang="en-CA" dirty="0" smtClean="0"/>
              <a:t>Reliability</a:t>
            </a:r>
          </a:p>
          <a:p>
            <a:r>
              <a:rPr lang="en-CA" dirty="0"/>
              <a:t>Configuring Remote Desktop Services </a:t>
            </a:r>
            <a:r>
              <a:rPr lang="en-CA" dirty="0" smtClean="0"/>
              <a:t>Policies</a:t>
            </a:r>
          </a:p>
          <a:p>
            <a:r>
              <a:rPr lang="en-CA" dirty="0"/>
              <a:t>Managing Resource Allocation</a:t>
            </a:r>
            <a:endParaRPr lang="en-CA" dirty="0" smtClean="0"/>
          </a:p>
          <a:p>
            <a:pPr marL="0" indent="0">
              <a:buNone/>
            </a:pPr>
            <a:endParaRPr lang="en-CA" dirty="0" smtClean="0"/>
          </a:p>
          <a:p>
            <a:endParaRPr lang="en-US" dirty="0" smtClean="0"/>
          </a:p>
          <a:p>
            <a:pPr eaLnBrk="1" hangingPunct="1"/>
            <a:endParaRPr lang="en-GB" dirty="0" smtClean="0"/>
          </a:p>
        </p:txBody>
      </p:sp>
    </p:spTree>
    <p:extLst>
      <p:ext uri="{BB962C8B-B14F-4D97-AF65-F5344CB8AC3E}">
        <p14:creationId xmlns:p14="http://schemas.microsoft.com/office/powerpoint/2010/main" val="27342407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Presentation Virtualization?</a:t>
            </a:r>
          </a:p>
        </p:txBody>
      </p:sp>
      <p:sp>
        <p:nvSpPr>
          <p:cNvPr id="4" name="AutoShape 4"/>
          <p:cNvSpPr>
            <a:spLocks noChangeArrowheads="1"/>
          </p:cNvSpPr>
          <p:nvPr/>
        </p:nvSpPr>
        <p:spPr bwMode="auto">
          <a:xfrm>
            <a:off x="226065" y="957944"/>
            <a:ext cx="8699500" cy="116114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CA" dirty="0" smtClean="0"/>
              <a:t>Presentation imitates </a:t>
            </a:r>
            <a:r>
              <a:rPr lang="en-CA" dirty="0"/>
              <a:t>the look and feel of a desktop application, even though the application files are stored and executed in their entirety on a remote server.</a:t>
            </a:r>
            <a:endParaRPr lang="en-US" dirty="0">
              <a:cs typeface="Arial" charset="0"/>
            </a:endParaRPr>
          </a:p>
        </p:txBody>
      </p:sp>
      <p:sp>
        <p:nvSpPr>
          <p:cNvPr id="5" name="AutoShape 12"/>
          <p:cNvSpPr>
            <a:spLocks noChangeArrowheads="1"/>
          </p:cNvSpPr>
          <p:nvPr/>
        </p:nvSpPr>
        <p:spPr bwMode="auto">
          <a:xfrm>
            <a:off x="226065" y="2408902"/>
            <a:ext cx="8705850" cy="3164581"/>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Benefits of presentation virtualization:</a:t>
            </a:r>
            <a:endParaRPr lang="en-GB" dirty="0">
              <a:ea typeface="PMingLiU" pitchFamily="18" charset="-120"/>
            </a:endParaRPr>
          </a:p>
        </p:txBody>
      </p:sp>
      <p:grpSp>
        <p:nvGrpSpPr>
          <p:cNvPr id="6" name="Group 18"/>
          <p:cNvGrpSpPr>
            <a:grpSpLocks/>
          </p:cNvGrpSpPr>
          <p:nvPr/>
        </p:nvGrpSpPr>
        <p:grpSpPr bwMode="auto">
          <a:xfrm>
            <a:off x="405451" y="2814169"/>
            <a:ext cx="8320617" cy="500804"/>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Single application instance</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8"/>
          <p:cNvGrpSpPr>
            <a:grpSpLocks/>
          </p:cNvGrpSpPr>
          <p:nvPr/>
        </p:nvGrpSpPr>
        <p:grpSpPr bwMode="auto">
          <a:xfrm>
            <a:off x="405451" y="4130173"/>
            <a:ext cx="8320617" cy="500804"/>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Single availability solutions</a:t>
              </a:r>
              <a:endParaRPr lang="en-GB" dirty="0"/>
            </a:p>
          </p:txBody>
        </p:sp>
        <p:sp>
          <p:nvSpPr>
            <p:cNvPr id="11"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18681" y="3472171"/>
            <a:ext cx="8320617" cy="500804"/>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Single service location</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18"/>
          <p:cNvGrpSpPr>
            <a:grpSpLocks/>
          </p:cNvGrpSpPr>
          <p:nvPr/>
        </p:nvGrpSpPr>
        <p:grpSpPr bwMode="auto">
          <a:xfrm>
            <a:off x="418681" y="4788175"/>
            <a:ext cx="8320617" cy="500804"/>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Less administrative time required</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41858974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Considerations for Deploying Remote Desktop Services</a:t>
            </a:r>
            <a:endParaRPr lang="en-CA" dirty="0"/>
          </a:p>
        </p:txBody>
      </p:sp>
      <p:sp>
        <p:nvSpPr>
          <p:cNvPr id="5" name="AutoShape 12"/>
          <p:cNvSpPr>
            <a:spLocks noChangeArrowheads="1"/>
          </p:cNvSpPr>
          <p:nvPr/>
        </p:nvSpPr>
        <p:spPr bwMode="auto">
          <a:xfrm>
            <a:off x="226065" y="914400"/>
            <a:ext cx="8705850" cy="5471886"/>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Remote Desktop Services deployment scenarios:</a:t>
            </a:r>
            <a:endParaRPr lang="en-GB" dirty="0">
              <a:ea typeface="PMingLiU" pitchFamily="18" charset="-120"/>
            </a:endParaRPr>
          </a:p>
        </p:txBody>
      </p:sp>
      <p:grpSp>
        <p:nvGrpSpPr>
          <p:cNvPr id="6" name="Group 18"/>
          <p:cNvGrpSpPr>
            <a:grpSpLocks/>
          </p:cNvGrpSpPr>
          <p:nvPr/>
        </p:nvGrpSpPr>
        <p:grpSpPr bwMode="auto">
          <a:xfrm>
            <a:off x="375934" y="1348226"/>
            <a:ext cx="8320617" cy="500804"/>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Centralizing the desktop environment</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8"/>
          <p:cNvGrpSpPr>
            <a:grpSpLocks/>
          </p:cNvGrpSpPr>
          <p:nvPr/>
        </p:nvGrpSpPr>
        <p:grpSpPr bwMode="auto">
          <a:xfrm>
            <a:off x="375934" y="4385861"/>
            <a:ext cx="8320617" cy="500804"/>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Providing remote apps through a browser interface</a:t>
              </a:r>
              <a:endParaRPr lang="en-GB" dirty="0"/>
            </a:p>
          </p:txBody>
        </p:sp>
        <p:sp>
          <p:nvSpPr>
            <p:cNvPr id="11"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375934" y="3778334"/>
            <a:ext cx="8320617" cy="500804"/>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Providing a full-featured environment to remote users</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18"/>
          <p:cNvGrpSpPr>
            <a:grpSpLocks/>
          </p:cNvGrpSpPr>
          <p:nvPr/>
        </p:nvGrpSpPr>
        <p:grpSpPr bwMode="auto">
          <a:xfrm>
            <a:off x="375934" y="4993388"/>
            <a:ext cx="8320617" cy="500804"/>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Provisioning difficult to manage applications</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0" name="Group 18"/>
          <p:cNvGrpSpPr>
            <a:grpSpLocks/>
          </p:cNvGrpSpPr>
          <p:nvPr/>
        </p:nvGrpSpPr>
        <p:grpSpPr bwMode="auto">
          <a:xfrm>
            <a:off x="375934" y="1955753"/>
            <a:ext cx="8320617" cy="500804"/>
            <a:chOff x="757238" y="4884425"/>
            <a:chExt cx="8064501" cy="641350"/>
          </a:xfrm>
        </p:grpSpPr>
        <p:sp>
          <p:nvSpPr>
            <p:cNvPr id="21"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Combining or merging technologies</a:t>
              </a:r>
              <a:endParaRPr lang="en-GB" dirty="0"/>
            </a:p>
          </p:txBody>
        </p:sp>
        <p:sp>
          <p:nvSpPr>
            <p:cNvPr id="22"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3" name="Group 18"/>
          <p:cNvGrpSpPr>
            <a:grpSpLocks/>
          </p:cNvGrpSpPr>
          <p:nvPr/>
        </p:nvGrpSpPr>
        <p:grpSpPr bwMode="auto">
          <a:xfrm>
            <a:off x="375934" y="2563280"/>
            <a:ext cx="8320617" cy="500804"/>
            <a:chOff x="757238" y="4884425"/>
            <a:chExt cx="8064501" cy="641350"/>
          </a:xfrm>
        </p:grpSpPr>
        <p:sp>
          <p:nvSpPr>
            <p:cNvPr id="24"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Delivery of full desktop environments</a:t>
              </a:r>
              <a:endParaRPr lang="en-GB" dirty="0"/>
            </a:p>
          </p:txBody>
        </p:sp>
        <p:sp>
          <p:nvSpPr>
            <p:cNvPr id="25"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6" name="Group 18"/>
          <p:cNvGrpSpPr>
            <a:grpSpLocks/>
          </p:cNvGrpSpPr>
          <p:nvPr/>
        </p:nvGrpSpPr>
        <p:grpSpPr bwMode="auto">
          <a:xfrm>
            <a:off x="375934" y="3170807"/>
            <a:ext cx="8320617" cy="500804"/>
            <a:chOff x="757238" y="4884425"/>
            <a:chExt cx="8064501" cy="641350"/>
          </a:xfrm>
        </p:grpSpPr>
        <p:sp>
          <p:nvSpPr>
            <p:cNvPr id="2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Rapid application deployment</a:t>
              </a:r>
              <a:endParaRPr lang="en-GB" dirty="0"/>
            </a:p>
          </p:txBody>
        </p:sp>
        <p:sp>
          <p:nvSpPr>
            <p:cNvPr id="2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9" name="Group 18"/>
          <p:cNvGrpSpPr>
            <a:grpSpLocks/>
          </p:cNvGrpSpPr>
          <p:nvPr/>
        </p:nvGrpSpPr>
        <p:grpSpPr bwMode="auto">
          <a:xfrm>
            <a:off x="375934" y="5600912"/>
            <a:ext cx="8320617" cy="500804"/>
            <a:chOff x="757238" y="4884425"/>
            <a:chExt cx="8064501" cy="641350"/>
          </a:xfrm>
        </p:grpSpPr>
        <p:sp>
          <p:nvSpPr>
            <p:cNvPr id="3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Delivering data-intensive workloads over low bandwidth</a:t>
              </a:r>
              <a:endParaRPr lang="en-GB" dirty="0"/>
            </a:p>
          </p:txBody>
        </p:sp>
        <p:sp>
          <p:nvSpPr>
            <p:cNvPr id="31"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11801457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91" descr="Abstraction_dottedova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4225" y="5353050"/>
            <a:ext cx="250190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Line 84"/>
          <p:cNvSpPr>
            <a:spLocks noChangeShapeType="1"/>
          </p:cNvSpPr>
          <p:nvPr/>
        </p:nvSpPr>
        <p:spPr bwMode="auto">
          <a:xfrm>
            <a:off x="1220788" y="5213350"/>
            <a:ext cx="1431925" cy="19050"/>
          </a:xfrm>
          <a:prstGeom prst="line">
            <a:avLst/>
          </a:prstGeom>
          <a:noFill/>
          <a:ln w="1524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CA"/>
          </a:p>
        </p:txBody>
      </p:sp>
      <p:sp>
        <p:nvSpPr>
          <p:cNvPr id="7172" name="Line 86"/>
          <p:cNvSpPr>
            <a:spLocks noChangeShapeType="1"/>
          </p:cNvSpPr>
          <p:nvPr/>
        </p:nvSpPr>
        <p:spPr bwMode="auto">
          <a:xfrm flipV="1">
            <a:off x="931863" y="4141788"/>
            <a:ext cx="14287" cy="1322387"/>
          </a:xfrm>
          <a:prstGeom prst="line">
            <a:avLst/>
          </a:prstGeom>
          <a:noFill/>
          <a:ln w="1524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CA"/>
          </a:p>
        </p:txBody>
      </p:sp>
      <p:sp>
        <p:nvSpPr>
          <p:cNvPr id="7174" name="Rectangle 2"/>
          <p:cNvSpPr>
            <a:spLocks noGrp="1" noChangeArrowheads="1"/>
          </p:cNvSpPr>
          <p:nvPr>
            <p:ph type="title"/>
          </p:nvPr>
        </p:nvSpPr>
        <p:spPr/>
        <p:txBody>
          <a:bodyPr/>
          <a:lstStyle/>
          <a:p>
            <a:pPr eaLnBrk="1" hangingPunct="1"/>
            <a:r>
              <a:rPr lang="en-US" dirty="0" smtClean="0">
                <a:latin typeface="Arial" charset="0"/>
              </a:rPr>
              <a:t>Presentation Virtualization Components</a:t>
            </a:r>
          </a:p>
        </p:txBody>
      </p:sp>
      <p:pic>
        <p:nvPicPr>
          <p:cNvPr id="7175" name="Picture 6" descr="Abstraction_dottedova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863" y="3086100"/>
            <a:ext cx="2501900" cy="120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6" name="Picture 7" descr="Abstraction_dottedova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9813" y="1374775"/>
            <a:ext cx="2501900" cy="120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9" name="TextBox 8"/>
          <p:cNvSpPr txBox="1">
            <a:spLocks noChangeArrowheads="1"/>
          </p:cNvSpPr>
          <p:nvPr/>
        </p:nvSpPr>
        <p:spPr bwMode="auto">
          <a:xfrm>
            <a:off x="2328863" y="5864225"/>
            <a:ext cx="1905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algn="ctr" eaLnBrk="1" hangingPunct="1"/>
            <a:r>
              <a:rPr lang="en-CA" sz="1200"/>
              <a:t>RD Web Access</a:t>
            </a:r>
          </a:p>
        </p:txBody>
      </p:sp>
      <p:sp>
        <p:nvSpPr>
          <p:cNvPr id="7180" name="TextBox 24"/>
          <p:cNvSpPr txBox="1">
            <a:spLocks noChangeArrowheads="1"/>
          </p:cNvSpPr>
          <p:nvPr/>
        </p:nvSpPr>
        <p:spPr bwMode="auto">
          <a:xfrm>
            <a:off x="6062663" y="5321300"/>
            <a:ext cx="20558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algn="ctr" eaLnBrk="1" hangingPunct="1"/>
            <a:r>
              <a:rPr lang="en-CA" sz="1200"/>
              <a:t>Active Directory Domain Services</a:t>
            </a:r>
          </a:p>
        </p:txBody>
      </p:sp>
      <p:sp>
        <p:nvSpPr>
          <p:cNvPr id="7185" name="TextBox 12"/>
          <p:cNvSpPr txBox="1">
            <a:spLocks noChangeArrowheads="1"/>
          </p:cNvSpPr>
          <p:nvPr/>
        </p:nvSpPr>
        <p:spPr bwMode="auto">
          <a:xfrm>
            <a:off x="342900" y="3933825"/>
            <a:ext cx="18002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algn="ctr" eaLnBrk="1" hangingPunct="1"/>
            <a:r>
              <a:rPr lang="en-CA" sz="1200"/>
              <a:t>RD Gateway</a:t>
            </a:r>
          </a:p>
        </p:txBody>
      </p:sp>
      <p:grpSp>
        <p:nvGrpSpPr>
          <p:cNvPr id="7186" name="Group 46"/>
          <p:cNvGrpSpPr>
            <a:grpSpLocks/>
          </p:cNvGrpSpPr>
          <p:nvPr/>
        </p:nvGrpSpPr>
        <p:grpSpPr bwMode="auto">
          <a:xfrm>
            <a:off x="452438" y="2719388"/>
            <a:ext cx="1536700" cy="1331912"/>
            <a:chOff x="285" y="1800"/>
            <a:chExt cx="968" cy="839"/>
          </a:xfrm>
        </p:grpSpPr>
        <p:pic>
          <p:nvPicPr>
            <p:cNvPr id="7206" name="Picture 47" descr="Serv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5" y="1800"/>
              <a:ext cx="612"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7" name="Picture 48" descr="Gatewa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2" y="2160"/>
              <a:ext cx="481" cy="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187" name="Picture 49" descr="Serv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66988" y="4664075"/>
            <a:ext cx="9715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8" name="Picture 50" descr="Interne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89275" y="5283200"/>
            <a:ext cx="568325"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9" name="Picture 51" descr="ActiveDirectory0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92863" y="4659313"/>
            <a:ext cx="957262" cy="62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190" name="Group 85"/>
          <p:cNvGrpSpPr>
            <a:grpSpLocks/>
          </p:cNvGrpSpPr>
          <p:nvPr/>
        </p:nvGrpSpPr>
        <p:grpSpPr bwMode="auto">
          <a:xfrm>
            <a:off x="1354138" y="927100"/>
            <a:ext cx="1905000" cy="1309688"/>
            <a:chOff x="3706" y="2851"/>
            <a:chExt cx="1200" cy="825"/>
          </a:xfrm>
        </p:grpSpPr>
        <p:sp>
          <p:nvSpPr>
            <p:cNvPr id="7202" name="TextBox 27"/>
            <p:cNvSpPr txBox="1">
              <a:spLocks noChangeArrowheads="1"/>
            </p:cNvSpPr>
            <p:nvPr/>
          </p:nvSpPr>
          <p:spPr bwMode="auto">
            <a:xfrm>
              <a:off x="3706" y="3503"/>
              <a:ext cx="120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algn="ctr" eaLnBrk="1" hangingPunct="1"/>
              <a:r>
                <a:rPr lang="en-CA" sz="1200"/>
                <a:t>RD Licensing</a:t>
              </a:r>
            </a:p>
          </p:txBody>
        </p:sp>
        <p:grpSp>
          <p:nvGrpSpPr>
            <p:cNvPr id="7203" name="Group 52"/>
            <p:cNvGrpSpPr>
              <a:grpSpLocks/>
            </p:cNvGrpSpPr>
            <p:nvPr/>
          </p:nvGrpSpPr>
          <p:grpSpPr bwMode="auto">
            <a:xfrm>
              <a:off x="3855" y="2851"/>
              <a:ext cx="619" cy="731"/>
              <a:chOff x="3682" y="2985"/>
              <a:chExt cx="619" cy="731"/>
            </a:xfrm>
          </p:grpSpPr>
          <p:pic>
            <p:nvPicPr>
              <p:cNvPr id="7204" name="Picture 53" descr="Serve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682" y="2985"/>
                <a:ext cx="510" cy="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5" name="Picture 54" descr="Document_Legal"/>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004" y="3233"/>
                <a:ext cx="297"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7191" name="Line 70"/>
          <p:cNvSpPr>
            <a:spLocks noChangeShapeType="1"/>
          </p:cNvSpPr>
          <p:nvPr/>
        </p:nvSpPr>
        <p:spPr bwMode="auto">
          <a:xfrm flipV="1">
            <a:off x="2514600" y="3576638"/>
            <a:ext cx="2081213" cy="0"/>
          </a:xfrm>
          <a:prstGeom prst="line">
            <a:avLst/>
          </a:prstGeom>
          <a:noFill/>
          <a:ln w="152400">
            <a:solidFill>
              <a:srgbClr val="FF0000"/>
            </a:solidFill>
            <a:round/>
            <a:headEnd type="triangle" w="med" len="med"/>
            <a:tailEnd type="none" w="med" len="med"/>
          </a:ln>
          <a:extLst>
            <a:ext uri="{909E8E84-426E-40DD-AFC4-6F175D3DCCD1}">
              <a14:hiddenFill xmlns:a14="http://schemas.microsoft.com/office/drawing/2010/main">
                <a:noFill/>
              </a14:hiddenFill>
            </a:ext>
          </a:extLst>
        </p:spPr>
        <p:txBody>
          <a:bodyPr/>
          <a:lstStyle/>
          <a:p>
            <a:endParaRPr lang="en-CA"/>
          </a:p>
        </p:txBody>
      </p:sp>
      <p:sp>
        <p:nvSpPr>
          <p:cNvPr id="7192" name="Line 71"/>
          <p:cNvSpPr>
            <a:spLocks noChangeShapeType="1"/>
          </p:cNvSpPr>
          <p:nvPr/>
        </p:nvSpPr>
        <p:spPr bwMode="auto">
          <a:xfrm>
            <a:off x="3333750" y="2341563"/>
            <a:ext cx="2967038" cy="2470150"/>
          </a:xfrm>
          <a:prstGeom prst="line">
            <a:avLst/>
          </a:prstGeom>
          <a:noFill/>
          <a:ln w="1524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CA"/>
          </a:p>
        </p:txBody>
      </p:sp>
      <p:sp>
        <p:nvSpPr>
          <p:cNvPr id="7193" name="Line 72"/>
          <p:cNvSpPr>
            <a:spLocks noChangeShapeType="1"/>
          </p:cNvSpPr>
          <p:nvPr/>
        </p:nvSpPr>
        <p:spPr bwMode="auto">
          <a:xfrm flipH="1">
            <a:off x="3505200" y="2205038"/>
            <a:ext cx="2133600" cy="2514600"/>
          </a:xfrm>
          <a:prstGeom prst="line">
            <a:avLst/>
          </a:prstGeom>
          <a:noFill/>
          <a:ln w="1524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CA"/>
          </a:p>
        </p:txBody>
      </p:sp>
      <p:grpSp>
        <p:nvGrpSpPr>
          <p:cNvPr id="2" name="Group 1"/>
          <p:cNvGrpSpPr/>
          <p:nvPr/>
        </p:nvGrpSpPr>
        <p:grpSpPr>
          <a:xfrm>
            <a:off x="5766368" y="1027113"/>
            <a:ext cx="2501900" cy="1552575"/>
            <a:chOff x="3321050" y="2652713"/>
            <a:chExt cx="2501900" cy="1552575"/>
          </a:xfrm>
        </p:grpSpPr>
        <p:grpSp>
          <p:nvGrpSpPr>
            <p:cNvPr id="7194" name="Group 77"/>
            <p:cNvGrpSpPr>
              <a:grpSpLocks/>
            </p:cNvGrpSpPr>
            <p:nvPr/>
          </p:nvGrpSpPr>
          <p:grpSpPr bwMode="auto">
            <a:xfrm>
              <a:off x="3321050" y="2652713"/>
              <a:ext cx="2501900" cy="1552575"/>
              <a:chOff x="2092" y="2061"/>
              <a:chExt cx="1576" cy="978"/>
            </a:xfrm>
          </p:grpSpPr>
          <p:pic>
            <p:nvPicPr>
              <p:cNvPr id="7200" name="Picture 74" descr="Abstraction_dottedova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92" y="2280"/>
                <a:ext cx="1576" cy="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1" name="Picture 75" descr="Serv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74" y="2061"/>
                <a:ext cx="612"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195" name="TextBox 8"/>
            <p:cNvSpPr txBox="1">
              <a:spLocks noChangeArrowheads="1"/>
            </p:cNvSpPr>
            <p:nvPr/>
          </p:nvSpPr>
          <p:spPr bwMode="auto">
            <a:xfrm>
              <a:off x="3643313" y="3687763"/>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algn="ctr" eaLnBrk="1" hangingPunct="1"/>
              <a:r>
                <a:rPr lang="en-CA" sz="1200" dirty="0"/>
                <a:t>RD Connection Broker</a:t>
              </a:r>
            </a:p>
          </p:txBody>
        </p:sp>
      </p:grpSp>
      <p:pic>
        <p:nvPicPr>
          <p:cNvPr id="7196" name="Picture 79" descr="Interne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6275" y="4954588"/>
            <a:ext cx="56832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7" name="Picture 88" descr="Computer_Workstation"/>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15938" y="5764213"/>
            <a:ext cx="611187" cy="76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98" name="TextBox 8"/>
          <p:cNvSpPr txBox="1">
            <a:spLocks noChangeArrowheads="1"/>
          </p:cNvSpPr>
          <p:nvPr/>
        </p:nvSpPr>
        <p:spPr bwMode="auto">
          <a:xfrm>
            <a:off x="817563" y="6072188"/>
            <a:ext cx="16986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algn="ctr" eaLnBrk="1" hangingPunct="1"/>
            <a:r>
              <a:rPr lang="en-CA" sz="1200"/>
              <a:t>RD Client</a:t>
            </a:r>
          </a:p>
        </p:txBody>
      </p:sp>
      <p:sp>
        <p:nvSpPr>
          <p:cNvPr id="7199" name="TextBox 8"/>
          <p:cNvSpPr txBox="1">
            <a:spLocks noChangeArrowheads="1"/>
          </p:cNvSpPr>
          <p:nvPr/>
        </p:nvSpPr>
        <p:spPr bwMode="auto">
          <a:xfrm>
            <a:off x="341313" y="5470525"/>
            <a:ext cx="11239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algn="ctr" eaLnBrk="1" hangingPunct="1"/>
            <a:r>
              <a:rPr lang="en-CA" sz="1200"/>
              <a:t>Internet</a:t>
            </a:r>
          </a:p>
        </p:txBody>
      </p:sp>
      <p:grpSp>
        <p:nvGrpSpPr>
          <p:cNvPr id="3" name="Group 2"/>
          <p:cNvGrpSpPr/>
          <p:nvPr/>
        </p:nvGrpSpPr>
        <p:grpSpPr>
          <a:xfrm>
            <a:off x="3053330" y="2382612"/>
            <a:ext cx="3425825" cy="1830387"/>
            <a:chOff x="4856163" y="731838"/>
            <a:chExt cx="3425825" cy="1830387"/>
          </a:xfrm>
        </p:grpSpPr>
        <p:pic>
          <p:nvPicPr>
            <p:cNvPr id="7173" name="Picture 8" descr="Abstraction_dottedova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60975" y="1357313"/>
              <a:ext cx="2501900" cy="120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3" name="TextBox 43"/>
            <p:cNvSpPr txBox="1">
              <a:spLocks noChangeArrowheads="1"/>
            </p:cNvSpPr>
            <p:nvPr/>
          </p:nvSpPr>
          <p:spPr bwMode="auto">
            <a:xfrm>
              <a:off x="5530850" y="2097088"/>
              <a:ext cx="209391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algn="ctr" eaLnBrk="1" hangingPunct="1"/>
              <a:r>
                <a:rPr lang="en-CA" sz="1200"/>
                <a:t>RD Session Host</a:t>
              </a:r>
            </a:p>
          </p:txBody>
        </p:sp>
        <p:grpSp>
          <p:nvGrpSpPr>
            <p:cNvPr id="7184" name="Group 78"/>
            <p:cNvGrpSpPr>
              <a:grpSpLocks/>
            </p:cNvGrpSpPr>
            <p:nvPr/>
          </p:nvGrpSpPr>
          <p:grpSpPr bwMode="auto">
            <a:xfrm>
              <a:off x="4856163" y="731838"/>
              <a:ext cx="3425825" cy="1370012"/>
              <a:chOff x="3059" y="488"/>
              <a:chExt cx="2158" cy="863"/>
            </a:xfrm>
          </p:grpSpPr>
          <p:pic>
            <p:nvPicPr>
              <p:cNvPr id="7208" name="Picture 41" descr="Serv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43" y="488"/>
                <a:ext cx="612"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9" name="Picture 42" descr="Serv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7" y="631"/>
                <a:ext cx="612"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0" name="Picture 43" descr="LOGOT_ofc-Excel07_xx"/>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059" y="560"/>
                <a:ext cx="90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1" name="Picture 44" descr="LOGOT_ofc-Word_xx"/>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274" y="655"/>
                <a:ext cx="943"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extLst>
      <p:ext uri="{BB962C8B-B14F-4D97-AF65-F5344CB8AC3E}">
        <p14:creationId xmlns:p14="http://schemas.microsoft.com/office/powerpoint/2010/main" val="5682286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p:txBody>
          <a:bodyPr/>
          <a:lstStyle/>
          <a:p>
            <a:pPr eaLnBrk="1" hangingPunct="1"/>
            <a:r>
              <a:rPr lang="en-US" dirty="0" smtClean="0"/>
              <a:t>Using </a:t>
            </a:r>
            <a:r>
              <a:rPr lang="en-US" dirty="0" err="1" smtClean="0"/>
              <a:t>RemoteApp</a:t>
            </a:r>
            <a:r>
              <a:rPr lang="en-US" dirty="0" smtClean="0"/>
              <a:t> to Deploy Programs </a:t>
            </a:r>
          </a:p>
        </p:txBody>
      </p:sp>
      <p:sp>
        <p:nvSpPr>
          <p:cNvPr id="15363" name="Text Box 26"/>
          <p:cNvSpPr txBox="1">
            <a:spLocks noChangeArrowheads="1"/>
          </p:cNvSpPr>
          <p:nvPr/>
        </p:nvSpPr>
        <p:spPr bwMode="auto">
          <a:xfrm>
            <a:off x="481013" y="1020763"/>
            <a:ext cx="8170862" cy="765175"/>
          </a:xfrm>
          <a:prstGeom prst="rect">
            <a:avLst/>
          </a:prstGeom>
          <a:gradFill rotWithShape="1">
            <a:gsLst>
              <a:gs pos="0">
                <a:srgbClr val="EAABA0"/>
              </a:gs>
              <a:gs pos="100000">
                <a:srgbClr val="F6D9D4"/>
              </a:gs>
            </a:gsLst>
            <a:lin ang="2700000" scaled="1"/>
          </a:gradFill>
          <a:ln w="9525" algn="ctr">
            <a:solidFill>
              <a:srgbClr val="808080"/>
            </a:solidFill>
            <a:miter lim="800000"/>
            <a:headEnd/>
            <a:tailEnd/>
          </a:ln>
          <a:effectLst>
            <a:outerShdw dist="35921" dir="2700000" algn="ctr" rotWithShape="0">
              <a:srgbClr val="C0C0C0"/>
            </a:outerShdw>
          </a:effectLst>
        </p:spPr>
        <p:txBody>
          <a:bodyPr anchor="ctr"/>
          <a:lstStyle/>
          <a:p>
            <a:pPr marL="231775" eaLnBrk="0" hangingPunct="0">
              <a:lnSpc>
                <a:spcPct val="90000"/>
              </a:lnSpc>
              <a:spcBef>
                <a:spcPct val="40000"/>
              </a:spcBef>
              <a:buClr>
                <a:srgbClr val="006699"/>
              </a:buClr>
              <a:defRPr/>
            </a:pPr>
            <a:r>
              <a:rPr lang="en-US" altLang="zh-TW" dirty="0">
                <a:ea typeface="PMingLiU" pitchFamily="18" charset="-120"/>
              </a:rPr>
              <a:t>RD RemoteApp programs provide access to individual applications running on RD Session Host computers</a:t>
            </a:r>
          </a:p>
        </p:txBody>
      </p:sp>
      <p:sp>
        <p:nvSpPr>
          <p:cNvPr id="18436" name="AutoShape 23"/>
          <p:cNvSpPr>
            <a:spLocks noChangeArrowheads="1"/>
          </p:cNvSpPr>
          <p:nvPr/>
        </p:nvSpPr>
        <p:spPr bwMode="auto">
          <a:xfrm>
            <a:off x="481013" y="2032000"/>
            <a:ext cx="8181975" cy="2168525"/>
          </a:xfrm>
          <a:prstGeom prst="roundRect">
            <a:avLst>
              <a:gd name="adj" fmla="val 4167"/>
            </a:avLst>
          </a:prstGeom>
          <a:solidFill>
            <a:srgbClr val="DEE7F1"/>
          </a:solidFill>
          <a:ln w="9525" algn="ctr">
            <a:solidFill>
              <a:srgbClr val="333333"/>
            </a:solidFill>
            <a:round/>
            <a:headEnd/>
            <a:tailEnd/>
          </a:ln>
        </p:spPr>
        <p:txBody>
          <a:bodyPr/>
          <a:lstStyle/>
          <a:p>
            <a:pPr eaLnBrk="0" hangingPunct="0"/>
            <a:r>
              <a:rPr lang="en-US" altLang="zh-TW" b="1">
                <a:ea typeface="PMingLiU" pitchFamily="18" charset="-120"/>
              </a:rPr>
              <a:t>The benefits of RemoteApp are:</a:t>
            </a:r>
          </a:p>
        </p:txBody>
      </p:sp>
      <p:sp>
        <p:nvSpPr>
          <p:cNvPr id="18437" name="Text Box 26"/>
          <p:cNvSpPr txBox="1">
            <a:spLocks noChangeArrowheads="1"/>
          </p:cNvSpPr>
          <p:nvPr/>
        </p:nvSpPr>
        <p:spPr bwMode="auto">
          <a:xfrm>
            <a:off x="679450" y="2500313"/>
            <a:ext cx="7773988" cy="1560512"/>
          </a:xfrm>
          <a:prstGeom prst="rect">
            <a:avLst/>
          </a:prstGeom>
          <a:solidFill>
            <a:srgbClr val="F2E7CE"/>
          </a:solidFill>
          <a:ln w="9525" algn="ctr">
            <a:solidFill>
              <a:srgbClr val="333333"/>
            </a:solidFill>
            <a:miter lim="800000"/>
            <a:headEnd/>
            <a:tailEnd/>
          </a:ln>
        </p:spPr>
        <p:txBody>
          <a:bodyPr anchor="ctr"/>
          <a:lstStyle>
            <a:lvl1pPr marL="169863" indent="-169863"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a:lnSpc>
                <a:spcPct val="90000"/>
              </a:lnSpc>
              <a:spcBef>
                <a:spcPct val="40000"/>
              </a:spcBef>
              <a:buClr>
                <a:srgbClr val="006699"/>
              </a:buClr>
              <a:buFontTx/>
              <a:buChar char="•"/>
            </a:pPr>
            <a:r>
              <a:rPr lang="en-US" altLang="zh-TW" sz="1400">
                <a:ea typeface="PMingLiU" pitchFamily="18" charset="-120"/>
              </a:rPr>
              <a:t>Enables user access to only applications and not the RD Session Host desktop</a:t>
            </a:r>
          </a:p>
          <a:p>
            <a:pPr>
              <a:lnSpc>
                <a:spcPct val="90000"/>
              </a:lnSpc>
              <a:spcBef>
                <a:spcPct val="40000"/>
              </a:spcBef>
              <a:buClr>
                <a:srgbClr val="006699"/>
              </a:buClr>
              <a:buFontTx/>
              <a:buChar char="•"/>
            </a:pPr>
            <a:r>
              <a:rPr lang="en-US" altLang="zh-TW" sz="1400">
                <a:ea typeface="PMingLiU" pitchFamily="18" charset="-120"/>
              </a:rPr>
              <a:t>Applications run in individual windows on user desktops</a:t>
            </a:r>
          </a:p>
          <a:p>
            <a:pPr>
              <a:lnSpc>
                <a:spcPct val="90000"/>
              </a:lnSpc>
              <a:spcBef>
                <a:spcPct val="40000"/>
              </a:spcBef>
              <a:buClr>
                <a:srgbClr val="006699"/>
              </a:buClr>
              <a:buFontTx/>
              <a:buChar char="•"/>
            </a:pPr>
            <a:r>
              <a:rPr lang="en-US" altLang="zh-TW" sz="1400">
                <a:ea typeface="PMingLiU" pitchFamily="18" charset="-120"/>
              </a:rPr>
              <a:t>Multiple RemoteApp programs share in single connection</a:t>
            </a:r>
          </a:p>
          <a:p>
            <a:pPr>
              <a:lnSpc>
                <a:spcPct val="90000"/>
              </a:lnSpc>
              <a:spcBef>
                <a:spcPct val="40000"/>
              </a:spcBef>
              <a:buClr>
                <a:srgbClr val="006699"/>
              </a:buClr>
              <a:buFontTx/>
              <a:buChar char="•"/>
            </a:pPr>
            <a:r>
              <a:rPr lang="en-US" altLang="zh-TW" sz="1400">
                <a:ea typeface="PMingLiU" pitchFamily="18" charset="-120"/>
              </a:rPr>
              <a:t>You can configure per-user access to RemoteApp programs through RD Web Access </a:t>
            </a:r>
          </a:p>
        </p:txBody>
      </p:sp>
      <p:sp>
        <p:nvSpPr>
          <p:cNvPr id="18438" name="AutoShape 23"/>
          <p:cNvSpPr>
            <a:spLocks noChangeArrowheads="1"/>
          </p:cNvSpPr>
          <p:nvPr/>
        </p:nvSpPr>
        <p:spPr bwMode="auto">
          <a:xfrm>
            <a:off x="446088" y="4432300"/>
            <a:ext cx="8181975" cy="1797050"/>
          </a:xfrm>
          <a:prstGeom prst="roundRect">
            <a:avLst>
              <a:gd name="adj" fmla="val 4167"/>
            </a:avLst>
          </a:prstGeom>
          <a:solidFill>
            <a:srgbClr val="DEE7F1"/>
          </a:solidFill>
          <a:ln w="9525" algn="ctr">
            <a:solidFill>
              <a:srgbClr val="333333"/>
            </a:solidFill>
            <a:round/>
            <a:headEnd/>
            <a:tailEnd/>
          </a:ln>
        </p:spPr>
        <p:txBody>
          <a:bodyPr/>
          <a:lstStyle/>
          <a:p>
            <a:pPr eaLnBrk="0" hangingPunct="0"/>
            <a:r>
              <a:rPr lang="en-US" altLang="zh-TW" b="1">
                <a:ea typeface="PMingLiU" pitchFamily="18" charset="-120"/>
              </a:rPr>
              <a:t>You can enable access to RemoteApp by:</a:t>
            </a:r>
          </a:p>
        </p:txBody>
      </p:sp>
      <p:sp>
        <p:nvSpPr>
          <p:cNvPr id="18439" name="Text Box 26"/>
          <p:cNvSpPr txBox="1">
            <a:spLocks noChangeArrowheads="1"/>
          </p:cNvSpPr>
          <p:nvPr/>
        </p:nvSpPr>
        <p:spPr bwMode="auto">
          <a:xfrm>
            <a:off x="644525" y="4900613"/>
            <a:ext cx="7773988" cy="1162050"/>
          </a:xfrm>
          <a:prstGeom prst="rect">
            <a:avLst/>
          </a:prstGeom>
          <a:solidFill>
            <a:srgbClr val="F2E7CE"/>
          </a:solidFill>
          <a:ln w="9525" algn="ctr">
            <a:solidFill>
              <a:srgbClr val="333333"/>
            </a:solidFill>
            <a:miter lim="800000"/>
            <a:headEnd/>
            <a:tailEnd/>
          </a:ln>
        </p:spPr>
        <p:txBody>
          <a:bodyPr anchor="ctr"/>
          <a:lstStyle>
            <a:lvl1pPr marL="169863" indent="-169863"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a:lnSpc>
                <a:spcPct val="90000"/>
              </a:lnSpc>
              <a:spcBef>
                <a:spcPct val="40000"/>
              </a:spcBef>
              <a:buClr>
                <a:srgbClr val="006699"/>
              </a:buClr>
              <a:buFontTx/>
              <a:buChar char="•"/>
            </a:pPr>
            <a:r>
              <a:rPr lang="en-US" altLang="zh-TW" sz="1400">
                <a:ea typeface="PMingLiU" pitchFamily="18" charset="-120"/>
              </a:rPr>
              <a:t>Creating and distributing .rdp files</a:t>
            </a:r>
          </a:p>
          <a:p>
            <a:pPr>
              <a:lnSpc>
                <a:spcPct val="90000"/>
              </a:lnSpc>
              <a:spcBef>
                <a:spcPct val="40000"/>
              </a:spcBef>
              <a:buClr>
                <a:srgbClr val="006699"/>
              </a:buClr>
              <a:buFontTx/>
              <a:buChar char="•"/>
            </a:pPr>
            <a:r>
              <a:rPr lang="en-US" altLang="zh-TW" sz="1400">
                <a:ea typeface="PMingLiU" pitchFamily="18" charset="-120"/>
              </a:rPr>
              <a:t>Creating and distributing Windows Installer Package (.msi) files</a:t>
            </a:r>
          </a:p>
          <a:p>
            <a:pPr>
              <a:lnSpc>
                <a:spcPct val="90000"/>
              </a:lnSpc>
              <a:spcBef>
                <a:spcPct val="40000"/>
              </a:spcBef>
              <a:buClr>
                <a:srgbClr val="006699"/>
              </a:buClr>
              <a:buFontTx/>
              <a:buChar char="•"/>
            </a:pPr>
            <a:r>
              <a:rPr lang="en-US" altLang="zh-TW" sz="1400">
                <a:ea typeface="PMingLiU" pitchFamily="18" charset="-120"/>
              </a:rPr>
              <a:t>Publishing the RemoteApp to an RD Web Access server</a:t>
            </a:r>
          </a:p>
        </p:txBody>
      </p:sp>
    </p:spTree>
    <p:extLst>
      <p:ext uri="{BB962C8B-B14F-4D97-AF65-F5344CB8AC3E}">
        <p14:creationId xmlns:p14="http://schemas.microsoft.com/office/powerpoint/2010/main" val="28092943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Remote Desktop Services Reliability</a:t>
            </a:r>
          </a:p>
        </p:txBody>
      </p:sp>
      <p:sp>
        <p:nvSpPr>
          <p:cNvPr id="4" name="AutoShape 4"/>
          <p:cNvSpPr>
            <a:spLocks noChangeArrowheads="1"/>
          </p:cNvSpPr>
          <p:nvPr/>
        </p:nvSpPr>
        <p:spPr bwMode="auto">
          <a:xfrm>
            <a:off x="226065" y="957944"/>
            <a:ext cx="8699500" cy="116114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CA" dirty="0" smtClean="0"/>
              <a:t>The reliability of applications presented using Remote Desktop Services can be enhanced to ensure client connectivity and application resiliency</a:t>
            </a:r>
            <a:endParaRPr lang="en-US" dirty="0">
              <a:cs typeface="Arial" charset="0"/>
            </a:endParaRPr>
          </a:p>
        </p:txBody>
      </p:sp>
      <p:sp>
        <p:nvSpPr>
          <p:cNvPr id="5" name="AutoShape 12"/>
          <p:cNvSpPr>
            <a:spLocks noChangeArrowheads="1"/>
          </p:cNvSpPr>
          <p:nvPr/>
        </p:nvSpPr>
        <p:spPr bwMode="auto">
          <a:xfrm>
            <a:off x="226065" y="2408903"/>
            <a:ext cx="8705850" cy="2366297"/>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Methods for increasing reliability:</a:t>
            </a:r>
            <a:endParaRPr lang="en-GB" dirty="0">
              <a:ea typeface="PMingLiU" pitchFamily="18" charset="-120"/>
            </a:endParaRPr>
          </a:p>
        </p:txBody>
      </p:sp>
      <p:grpSp>
        <p:nvGrpSpPr>
          <p:cNvPr id="6" name="Group 18"/>
          <p:cNvGrpSpPr>
            <a:grpSpLocks/>
          </p:cNvGrpSpPr>
          <p:nvPr/>
        </p:nvGrpSpPr>
        <p:grpSpPr bwMode="auto">
          <a:xfrm>
            <a:off x="405451" y="2814169"/>
            <a:ext cx="8320617" cy="500804"/>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Hardware and OS configuration</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8"/>
          <p:cNvGrpSpPr>
            <a:grpSpLocks/>
          </p:cNvGrpSpPr>
          <p:nvPr/>
        </p:nvGrpSpPr>
        <p:grpSpPr bwMode="auto">
          <a:xfrm>
            <a:off x="405451" y="4130173"/>
            <a:ext cx="8320617" cy="500804"/>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Failover clustering</a:t>
              </a:r>
              <a:endParaRPr lang="en-GB" dirty="0"/>
            </a:p>
          </p:txBody>
        </p:sp>
        <p:sp>
          <p:nvSpPr>
            <p:cNvPr id="11"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18681" y="3472171"/>
            <a:ext cx="8320617" cy="500804"/>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RD Connection Broker</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26088624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109001" y="4259289"/>
            <a:ext cx="2466814" cy="484227"/>
          </a:xfrm>
          <a:prstGeom prst="rect">
            <a:avLst/>
          </a:prstGeom>
        </p:spPr>
      </p:pic>
      <p:sp>
        <p:nvSpPr>
          <p:cNvPr id="2" name="Title 1"/>
          <p:cNvSpPr>
            <a:spLocks noGrp="1"/>
          </p:cNvSpPr>
          <p:nvPr>
            <p:ph type="title"/>
          </p:nvPr>
        </p:nvSpPr>
        <p:spPr/>
        <p:txBody>
          <a:bodyPr/>
          <a:lstStyle/>
          <a:p>
            <a:r>
              <a:rPr lang="en-CA" dirty="0"/>
              <a:t>Configuring Remote Desktop Services Policies</a:t>
            </a:r>
          </a:p>
        </p:txBody>
      </p:sp>
      <p:sp>
        <p:nvSpPr>
          <p:cNvPr id="4" name="AutoShape 4"/>
          <p:cNvSpPr>
            <a:spLocks noChangeArrowheads="1"/>
          </p:cNvSpPr>
          <p:nvPr/>
        </p:nvSpPr>
        <p:spPr bwMode="auto">
          <a:xfrm>
            <a:off x="226065" y="957944"/>
            <a:ext cx="8699500" cy="116114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CA" dirty="0" smtClean="0"/>
              <a:t>Group Policy settings can be used to manage the configuration of many aspects of Remote Desktop Services</a:t>
            </a:r>
            <a:endParaRPr lang="en-US" dirty="0">
              <a:cs typeface="Arial" charset="0"/>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5815" y="3763147"/>
            <a:ext cx="1860405" cy="1476512"/>
          </a:xfrm>
          <a:prstGeom prst="rect">
            <a:avLst/>
          </a:prstGeom>
        </p:spPr>
      </p:pic>
      <p:sp>
        <p:nvSpPr>
          <p:cNvPr id="6" name="TextBox 5"/>
          <p:cNvSpPr txBox="1"/>
          <p:nvPr/>
        </p:nvSpPr>
        <p:spPr>
          <a:xfrm>
            <a:off x="6436220" y="2510646"/>
            <a:ext cx="2489345" cy="1846659"/>
          </a:xfrm>
          <a:prstGeom prst="rect">
            <a:avLst/>
          </a:prstGeom>
          <a:noFill/>
        </p:spPr>
        <p:txBody>
          <a:bodyPr wrap="square" rtlCol="0">
            <a:spAutoFit/>
          </a:bodyPr>
          <a:lstStyle/>
          <a:p>
            <a:r>
              <a:rPr lang="en-CA" dirty="0" smtClean="0"/>
              <a:t>GPO</a:t>
            </a:r>
          </a:p>
          <a:p>
            <a:pPr marL="285750" indent="-285750">
              <a:buFont typeface="Arial" pitchFamily="34" charset="0"/>
              <a:buChar char="•"/>
            </a:pPr>
            <a:r>
              <a:rPr lang="en-CA" sz="1600" b="0" dirty="0" smtClean="0"/>
              <a:t>Session timeout</a:t>
            </a:r>
          </a:p>
          <a:p>
            <a:pPr marL="285750" indent="-285750">
              <a:buFont typeface="Arial" pitchFamily="34" charset="0"/>
              <a:buChar char="•"/>
            </a:pPr>
            <a:r>
              <a:rPr lang="en-CA" sz="1600" b="0" dirty="0" smtClean="0"/>
              <a:t>Client configuration</a:t>
            </a:r>
          </a:p>
          <a:p>
            <a:pPr marL="285750" indent="-285750">
              <a:buFont typeface="Arial" pitchFamily="34" charset="0"/>
              <a:buChar char="•"/>
            </a:pPr>
            <a:r>
              <a:rPr lang="en-CA" sz="1600" b="0" dirty="0" smtClean="0"/>
              <a:t>Device redirection</a:t>
            </a:r>
          </a:p>
          <a:p>
            <a:pPr marL="285750" indent="-285750">
              <a:buFont typeface="Arial" pitchFamily="34" charset="0"/>
              <a:buChar char="•"/>
            </a:pPr>
            <a:r>
              <a:rPr lang="en-CA" sz="1600" b="0" dirty="0" smtClean="0"/>
              <a:t>Profiles settings</a:t>
            </a:r>
          </a:p>
          <a:p>
            <a:pPr marL="285750" indent="-285750">
              <a:buFont typeface="Arial" pitchFamily="34" charset="0"/>
              <a:buChar char="•"/>
            </a:pPr>
            <a:r>
              <a:rPr lang="en-CA" sz="1600" b="0" dirty="0" smtClean="0"/>
              <a:t>Licensing settings</a:t>
            </a:r>
          </a:p>
          <a:p>
            <a:pPr marL="285750" indent="-285750">
              <a:buFont typeface="Arial" pitchFamily="34" charset="0"/>
              <a:buChar char="•"/>
            </a:pPr>
            <a:endParaRPr lang="en-CA" sz="1600" b="0" dirty="0"/>
          </a:p>
        </p:txBody>
      </p:sp>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4668" y="3856872"/>
            <a:ext cx="1173046" cy="1289062"/>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9765773" flipH="1">
            <a:off x="4865286" y="2918375"/>
            <a:ext cx="1890974" cy="754909"/>
          </a:xfrm>
          <a:prstGeom prst="rect">
            <a:avLst/>
          </a:prstGeom>
        </p:spPr>
      </p:pic>
    </p:spTree>
    <p:extLst>
      <p:ext uri="{BB962C8B-B14F-4D97-AF65-F5344CB8AC3E}">
        <p14:creationId xmlns:p14="http://schemas.microsoft.com/office/powerpoint/2010/main" val="26088624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Managing Resource Allocation</a:t>
            </a:r>
            <a:endParaRPr lang="en-CA" dirty="0"/>
          </a:p>
        </p:txBody>
      </p:sp>
      <p:sp>
        <p:nvSpPr>
          <p:cNvPr id="4" name="AutoShape 4"/>
          <p:cNvSpPr>
            <a:spLocks noChangeArrowheads="1"/>
          </p:cNvSpPr>
          <p:nvPr/>
        </p:nvSpPr>
        <p:spPr bwMode="auto">
          <a:xfrm>
            <a:off x="226065" y="957944"/>
            <a:ext cx="8699500" cy="116114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US" dirty="0" smtClean="0"/>
              <a:t>Windows </a:t>
            </a:r>
            <a:r>
              <a:rPr lang="en-US" dirty="0"/>
              <a:t>System Resource Manager (WSRM) </a:t>
            </a:r>
            <a:r>
              <a:rPr lang="en-US" dirty="0" smtClean="0"/>
              <a:t>allows </a:t>
            </a:r>
            <a:r>
              <a:rPr lang="en-US" dirty="0"/>
              <a:t>you manage server processor and memory usage with standard or custom resource policies. </a:t>
            </a:r>
            <a:endParaRPr lang="en-US" dirty="0">
              <a:cs typeface="Arial" charset="0"/>
            </a:endParaRPr>
          </a:p>
        </p:txBody>
      </p:sp>
      <p:sp>
        <p:nvSpPr>
          <p:cNvPr id="5" name="AutoShape 12"/>
          <p:cNvSpPr>
            <a:spLocks noChangeArrowheads="1"/>
          </p:cNvSpPr>
          <p:nvPr/>
        </p:nvSpPr>
        <p:spPr bwMode="auto">
          <a:xfrm>
            <a:off x="226065" y="2408903"/>
            <a:ext cx="8705850" cy="3629040"/>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WSRM contains the following default policies:</a:t>
            </a:r>
            <a:endParaRPr lang="en-GB" dirty="0">
              <a:ea typeface="PMingLiU" pitchFamily="18" charset="-120"/>
            </a:endParaRPr>
          </a:p>
        </p:txBody>
      </p:sp>
      <p:grpSp>
        <p:nvGrpSpPr>
          <p:cNvPr id="6" name="Group 18"/>
          <p:cNvGrpSpPr>
            <a:grpSpLocks/>
          </p:cNvGrpSpPr>
          <p:nvPr/>
        </p:nvGrpSpPr>
        <p:grpSpPr bwMode="auto">
          <a:xfrm>
            <a:off x="415506" y="2817343"/>
            <a:ext cx="8320617" cy="500804"/>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Equal per process</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8"/>
          <p:cNvGrpSpPr>
            <a:grpSpLocks/>
          </p:cNvGrpSpPr>
          <p:nvPr/>
        </p:nvGrpSpPr>
        <p:grpSpPr bwMode="auto">
          <a:xfrm>
            <a:off x="418681" y="4099457"/>
            <a:ext cx="8320617" cy="500804"/>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Equal per session</a:t>
              </a:r>
              <a:endParaRPr lang="en-GB" dirty="0"/>
            </a:p>
          </p:txBody>
        </p:sp>
        <p:sp>
          <p:nvSpPr>
            <p:cNvPr id="11"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18681" y="3458400"/>
            <a:ext cx="8320617" cy="500804"/>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Equal per user</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18"/>
          <p:cNvGrpSpPr>
            <a:grpSpLocks/>
          </p:cNvGrpSpPr>
          <p:nvPr/>
        </p:nvGrpSpPr>
        <p:grpSpPr bwMode="auto">
          <a:xfrm>
            <a:off x="418681" y="4740514"/>
            <a:ext cx="8320617" cy="500804"/>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Equal per IIS application pool</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8" name="Group 18"/>
          <p:cNvGrpSpPr>
            <a:grpSpLocks/>
          </p:cNvGrpSpPr>
          <p:nvPr/>
        </p:nvGrpSpPr>
        <p:grpSpPr bwMode="auto">
          <a:xfrm>
            <a:off x="418681" y="5381571"/>
            <a:ext cx="8320617" cy="500804"/>
            <a:chOff x="757238" y="4884425"/>
            <a:chExt cx="8064501" cy="641350"/>
          </a:xfrm>
        </p:grpSpPr>
        <p:sp>
          <p:nvSpPr>
            <p:cNvPr id="1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Weighted remote sessions</a:t>
              </a:r>
              <a:endParaRPr lang="en-GB" dirty="0"/>
            </a:p>
          </p:txBody>
        </p:sp>
        <p:sp>
          <p:nvSpPr>
            <p:cNvPr id="2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30548659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a:t>Lesson 3</a:t>
            </a:r>
            <a:r>
              <a:rPr lang="en-US" dirty="0" smtClean="0"/>
              <a:t>: </a:t>
            </a:r>
            <a:r>
              <a:rPr lang="en-CA" dirty="0"/>
              <a:t>Planning and Provisioning Application Virtualization and Deployment</a:t>
            </a:r>
            <a:endParaRPr lang="en-US" dirty="0"/>
          </a:p>
        </p:txBody>
      </p:sp>
      <p:sp>
        <p:nvSpPr>
          <p:cNvPr id="6147" name="Rectangle 3"/>
          <p:cNvSpPr>
            <a:spLocks noGrp="1" noChangeArrowheads="1"/>
          </p:cNvSpPr>
          <p:nvPr>
            <p:ph type="body" idx="1"/>
          </p:nvPr>
        </p:nvSpPr>
        <p:spPr/>
        <p:txBody>
          <a:bodyPr/>
          <a:lstStyle/>
          <a:p>
            <a:r>
              <a:rPr lang="en-CA" dirty="0"/>
              <a:t>What Is Application Virtualization</a:t>
            </a:r>
            <a:r>
              <a:rPr lang="en-CA" dirty="0" smtClean="0"/>
              <a:t>?</a:t>
            </a:r>
          </a:p>
          <a:p>
            <a:r>
              <a:rPr lang="en-CA" dirty="0"/>
              <a:t>Considerations for Implementing Application Virtualization</a:t>
            </a:r>
            <a:endParaRPr lang="en-CA" dirty="0" smtClean="0"/>
          </a:p>
          <a:p>
            <a:r>
              <a:rPr lang="en-GB" dirty="0"/>
              <a:t>Deploying Virtualized </a:t>
            </a:r>
            <a:r>
              <a:rPr lang="en-GB" dirty="0" smtClean="0"/>
              <a:t>Applications</a:t>
            </a:r>
            <a:endParaRPr lang="en-CA" dirty="0" smtClean="0"/>
          </a:p>
          <a:p>
            <a:r>
              <a:rPr lang="en-GB" dirty="0"/>
              <a:t>Cloud Services Considerations</a:t>
            </a:r>
            <a:endParaRPr lang="en-GB" dirty="0" smtClean="0"/>
          </a:p>
        </p:txBody>
      </p:sp>
    </p:spTree>
    <p:extLst>
      <p:ext uri="{BB962C8B-B14F-4D97-AF65-F5344CB8AC3E}">
        <p14:creationId xmlns:p14="http://schemas.microsoft.com/office/powerpoint/2010/main" val="15587554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dirty="0" smtClean="0"/>
              <a:t>Module Overview</a:t>
            </a:r>
          </a:p>
        </p:txBody>
      </p:sp>
      <p:sp>
        <p:nvSpPr>
          <p:cNvPr id="5123" name="Rectangle 3"/>
          <p:cNvSpPr>
            <a:spLocks noGrp="1" noChangeArrowheads="1"/>
          </p:cNvSpPr>
          <p:nvPr>
            <p:ph type="body" idx="1"/>
          </p:nvPr>
        </p:nvSpPr>
        <p:spPr/>
        <p:txBody>
          <a:bodyPr/>
          <a:lstStyle/>
          <a:p>
            <a:r>
              <a:rPr lang="en-US" dirty="0" smtClean="0"/>
              <a:t>Planning and Provisioning Web Services</a:t>
            </a:r>
          </a:p>
          <a:p>
            <a:r>
              <a:rPr lang="en-US" dirty="0" smtClean="0"/>
              <a:t>Planning and Provisioning Presentation Virtualization</a:t>
            </a:r>
          </a:p>
          <a:p>
            <a:r>
              <a:rPr lang="en-US" dirty="0" smtClean="0"/>
              <a:t>Planning and Provisioning Application </a:t>
            </a:r>
            <a:r>
              <a:rPr lang="en-CA" dirty="0" smtClean="0"/>
              <a:t>Virtualization </a:t>
            </a:r>
            <a:r>
              <a:rPr lang="en-CA" dirty="0"/>
              <a:t>and Deployment</a:t>
            </a:r>
            <a:endParaRPr lang="en-US" dirty="0" smtClean="0"/>
          </a:p>
          <a:p>
            <a:endParaRPr lang="en-US" dirty="0" smtClean="0"/>
          </a:p>
          <a:p>
            <a:pPr eaLnBrk="1" hangingPunct="1"/>
            <a:endParaRPr lang="en-US" dirty="0" smtClean="0"/>
          </a:p>
        </p:txBody>
      </p:sp>
    </p:spTree>
    <p:extLst>
      <p:ext uri="{BB962C8B-B14F-4D97-AF65-F5344CB8AC3E}">
        <p14:creationId xmlns:p14="http://schemas.microsoft.com/office/powerpoint/2010/main" val="448382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xfrm>
            <a:off x="473075" y="101600"/>
            <a:ext cx="7773988" cy="609600"/>
          </a:xfrm>
        </p:spPr>
        <p:txBody>
          <a:bodyPr/>
          <a:lstStyle/>
          <a:p>
            <a:pPr eaLnBrk="1" hangingPunct="1"/>
            <a:r>
              <a:rPr lang="en-US" dirty="0" smtClean="0"/>
              <a:t>What Is Application Virtualization?</a:t>
            </a:r>
          </a:p>
        </p:txBody>
      </p:sp>
      <p:sp>
        <p:nvSpPr>
          <p:cNvPr id="6147" name="AutoShape 3"/>
          <p:cNvSpPr>
            <a:spLocks noChangeArrowheads="1"/>
          </p:cNvSpPr>
          <p:nvPr/>
        </p:nvSpPr>
        <p:spPr bwMode="auto">
          <a:xfrm>
            <a:off x="368300" y="2195513"/>
            <a:ext cx="8461375" cy="3987800"/>
          </a:xfrm>
          <a:prstGeom prst="roundRect">
            <a:avLst>
              <a:gd name="adj" fmla="val 4167"/>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US" sz="1800"/>
              <a:t>Benefits of application virtualization are</a:t>
            </a:r>
            <a:r>
              <a:rPr lang="en-US" sz="2000"/>
              <a:t>:</a:t>
            </a:r>
          </a:p>
        </p:txBody>
      </p:sp>
      <p:sp>
        <p:nvSpPr>
          <p:cNvPr id="6148" name="Rounded Rectangle 844806"/>
          <p:cNvSpPr>
            <a:spLocks noChangeArrowheads="1"/>
          </p:cNvSpPr>
          <p:nvPr/>
        </p:nvSpPr>
        <p:spPr bwMode="auto">
          <a:xfrm>
            <a:off x="731838" y="2700338"/>
            <a:ext cx="7758112" cy="327025"/>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228600" indent="-228600" eaLnBrk="0" hangingPunct="0">
              <a:lnSpc>
                <a:spcPct val="90000"/>
              </a:lnSpc>
              <a:spcBef>
                <a:spcPct val="40000"/>
              </a:spcBef>
              <a:buSzPct val="80000"/>
              <a:buFont typeface="Courier New" pitchFamily="49" charset="0"/>
              <a:buNone/>
            </a:pPr>
            <a:r>
              <a:rPr lang="en-US"/>
              <a:t>Centralized management</a:t>
            </a:r>
          </a:p>
        </p:txBody>
      </p:sp>
      <p:sp>
        <p:nvSpPr>
          <p:cNvPr id="6149" name="Rounded Rectangle 844806"/>
          <p:cNvSpPr>
            <a:spLocks noChangeArrowheads="1"/>
          </p:cNvSpPr>
          <p:nvPr/>
        </p:nvSpPr>
        <p:spPr bwMode="auto">
          <a:xfrm>
            <a:off x="731838" y="3208338"/>
            <a:ext cx="7743825" cy="327025"/>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228600" indent="-228600" eaLnBrk="0" hangingPunct="0">
              <a:lnSpc>
                <a:spcPct val="90000"/>
              </a:lnSpc>
              <a:spcBef>
                <a:spcPct val="40000"/>
              </a:spcBef>
              <a:buSzPct val="80000"/>
              <a:buFont typeface="Courier New" pitchFamily="49" charset="0"/>
              <a:buNone/>
            </a:pPr>
            <a:r>
              <a:rPr lang="en-US"/>
              <a:t>Scalable infrastructure</a:t>
            </a:r>
            <a:r>
              <a:rPr lang="en-CA"/>
              <a:t> </a:t>
            </a:r>
            <a:endParaRPr lang="en-US"/>
          </a:p>
        </p:txBody>
      </p:sp>
      <p:sp>
        <p:nvSpPr>
          <p:cNvPr id="6150" name="Rounded Rectangle 844806"/>
          <p:cNvSpPr>
            <a:spLocks noChangeArrowheads="1"/>
          </p:cNvSpPr>
          <p:nvPr/>
        </p:nvSpPr>
        <p:spPr bwMode="auto">
          <a:xfrm>
            <a:off x="731838" y="3692525"/>
            <a:ext cx="7758112" cy="327025"/>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228600" indent="-228600" eaLnBrk="0" hangingPunct="0">
              <a:lnSpc>
                <a:spcPct val="90000"/>
              </a:lnSpc>
              <a:spcBef>
                <a:spcPct val="40000"/>
              </a:spcBef>
              <a:buSzPct val="80000"/>
              <a:buFont typeface="Courier New" pitchFamily="49" charset="0"/>
              <a:buNone/>
            </a:pPr>
            <a:r>
              <a:rPr lang="en-US"/>
              <a:t>Accessible applications</a:t>
            </a:r>
          </a:p>
        </p:txBody>
      </p:sp>
      <p:sp>
        <p:nvSpPr>
          <p:cNvPr id="6151" name="Rounded Rectangle 844806"/>
          <p:cNvSpPr>
            <a:spLocks noChangeArrowheads="1"/>
          </p:cNvSpPr>
          <p:nvPr/>
        </p:nvSpPr>
        <p:spPr bwMode="auto">
          <a:xfrm>
            <a:off x="731838" y="4173538"/>
            <a:ext cx="7758112" cy="327025"/>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228600" indent="-228600" eaLnBrk="0" hangingPunct="0">
              <a:lnSpc>
                <a:spcPct val="90000"/>
              </a:lnSpc>
              <a:spcBef>
                <a:spcPct val="40000"/>
              </a:spcBef>
              <a:buSzPct val="80000"/>
              <a:buFont typeface="Courier New" pitchFamily="49" charset="0"/>
              <a:buNone/>
            </a:pPr>
            <a:r>
              <a:rPr lang="en-US"/>
              <a:t>Remote Desktop Server support</a:t>
            </a:r>
            <a:r>
              <a:rPr lang="en-CA"/>
              <a:t> </a:t>
            </a:r>
            <a:endParaRPr lang="en-US"/>
          </a:p>
        </p:txBody>
      </p:sp>
      <p:sp>
        <p:nvSpPr>
          <p:cNvPr id="6152" name="Rounded Rectangle 844806"/>
          <p:cNvSpPr>
            <a:spLocks noChangeArrowheads="1"/>
          </p:cNvSpPr>
          <p:nvPr/>
        </p:nvSpPr>
        <p:spPr bwMode="auto">
          <a:xfrm>
            <a:off x="731838" y="4705350"/>
            <a:ext cx="7758112" cy="327025"/>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228600" indent="-228600" eaLnBrk="0" hangingPunct="0">
              <a:lnSpc>
                <a:spcPct val="90000"/>
              </a:lnSpc>
              <a:spcBef>
                <a:spcPct val="40000"/>
              </a:spcBef>
              <a:buSzPct val="80000"/>
              <a:buFont typeface="Courier New" pitchFamily="49" charset="0"/>
              <a:buNone/>
            </a:pPr>
            <a:r>
              <a:rPr lang="en-US"/>
              <a:t>Reduced license compliance risks</a:t>
            </a:r>
          </a:p>
        </p:txBody>
      </p:sp>
      <p:sp>
        <p:nvSpPr>
          <p:cNvPr id="6153" name="Rounded Rectangle 844806"/>
          <p:cNvSpPr>
            <a:spLocks noChangeArrowheads="1"/>
          </p:cNvSpPr>
          <p:nvPr/>
        </p:nvSpPr>
        <p:spPr bwMode="auto">
          <a:xfrm>
            <a:off x="731838" y="5208588"/>
            <a:ext cx="7758112" cy="327025"/>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228600" indent="-228600" eaLnBrk="0" hangingPunct="0">
              <a:lnSpc>
                <a:spcPct val="90000"/>
              </a:lnSpc>
              <a:spcBef>
                <a:spcPct val="40000"/>
              </a:spcBef>
              <a:buSzPct val="80000"/>
              <a:buFont typeface="Courier New" pitchFamily="49" charset="0"/>
              <a:buNone/>
            </a:pPr>
            <a:r>
              <a:rPr lang="en-US"/>
              <a:t>Usage reporting </a:t>
            </a:r>
          </a:p>
        </p:txBody>
      </p:sp>
      <p:sp>
        <p:nvSpPr>
          <p:cNvPr id="2" name="AutoShape 8"/>
          <p:cNvSpPr>
            <a:spLocks noChangeArrowheads="1"/>
          </p:cNvSpPr>
          <p:nvPr/>
        </p:nvSpPr>
        <p:spPr bwMode="auto">
          <a:xfrm>
            <a:off x="315913" y="992188"/>
            <a:ext cx="8510587" cy="993775"/>
          </a:xfrm>
          <a:prstGeom prst="roundRect">
            <a:avLst>
              <a:gd name="adj" fmla="val 166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CA" sz="1800"/>
              <a:t>Application virtualization allows you to run applications on client computers as if they were installed locally</a:t>
            </a:r>
            <a:endParaRPr lang="en-US" sz="1800"/>
          </a:p>
        </p:txBody>
      </p:sp>
    </p:spTree>
    <p:extLst>
      <p:ext uri="{BB962C8B-B14F-4D97-AF65-F5344CB8AC3E}">
        <p14:creationId xmlns:p14="http://schemas.microsoft.com/office/powerpoint/2010/main" val="40824836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22"/>
          <p:cNvGrpSpPr>
            <a:grpSpLocks/>
          </p:cNvGrpSpPr>
          <p:nvPr/>
        </p:nvGrpSpPr>
        <p:grpSpPr bwMode="auto">
          <a:xfrm>
            <a:off x="2859088" y="3838575"/>
            <a:ext cx="2239962" cy="1865313"/>
            <a:chOff x="699" y="1135"/>
            <a:chExt cx="1387" cy="1191"/>
          </a:xfrm>
        </p:grpSpPr>
        <p:pic>
          <p:nvPicPr>
            <p:cNvPr id="7217" name="Picture 13" descr="abstract_rectangle01_02_blu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9" y="1135"/>
              <a:ext cx="1387" cy="1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8" name="Picture 5" descr="DataCub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0" y="1190"/>
              <a:ext cx="959" cy="1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9" name="Picture 7" descr="Computer_Desktop+Keyboar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2" y="1561"/>
              <a:ext cx="586" cy="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20" name="Text Box 18"/>
            <p:cNvSpPr txBox="1">
              <a:spLocks noChangeArrowheads="1"/>
            </p:cNvSpPr>
            <p:nvPr/>
          </p:nvSpPr>
          <p:spPr bwMode="auto">
            <a:xfrm>
              <a:off x="700" y="1212"/>
              <a:ext cx="681"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1600" b="1">
                  <a:solidFill>
                    <a:schemeClr val="tx1"/>
                  </a:solidFill>
                  <a:latin typeface="Verdana" pitchFamily="34" charset="0"/>
                  <a:cs typeface="Arial" charset="0"/>
                </a:defRPr>
              </a:lvl1pPr>
              <a:lvl2pPr marL="742950" indent="-285750" eaLnBrk="0" hangingPunct="0">
                <a:defRPr sz="1600" b="1">
                  <a:solidFill>
                    <a:schemeClr val="tx1"/>
                  </a:solidFill>
                  <a:latin typeface="Verdana" pitchFamily="34" charset="0"/>
                  <a:cs typeface="Arial" charset="0"/>
                </a:defRPr>
              </a:lvl2pPr>
              <a:lvl3pPr marL="1143000" indent="-228600" eaLnBrk="0" hangingPunct="0">
                <a:defRPr sz="1600" b="1">
                  <a:solidFill>
                    <a:schemeClr val="tx1"/>
                  </a:solidFill>
                  <a:latin typeface="Verdana" pitchFamily="34" charset="0"/>
                  <a:cs typeface="Arial" charset="0"/>
                </a:defRPr>
              </a:lvl3pPr>
              <a:lvl4pPr marL="1600200" indent="-228600" eaLnBrk="0" hangingPunct="0">
                <a:defRPr sz="1600" b="1">
                  <a:solidFill>
                    <a:schemeClr val="tx1"/>
                  </a:solidFill>
                  <a:latin typeface="Verdana" pitchFamily="34" charset="0"/>
                  <a:cs typeface="Arial" charset="0"/>
                </a:defRPr>
              </a:lvl4pPr>
              <a:lvl5pPr marL="2057400" indent="-228600" eaLnBrk="0" hangingPunct="0">
                <a:defRPr sz="1600" b="1">
                  <a:solidFill>
                    <a:schemeClr val="tx1"/>
                  </a:solidFill>
                  <a:latin typeface="Verdana" pitchFamily="34" charset="0"/>
                  <a:cs typeface="Arial" charset="0"/>
                </a:defRPr>
              </a:lvl5pPr>
              <a:lvl6pPr marL="2514600" indent="-228600" eaLnBrk="0" fontAlgn="base" hangingPunct="0">
                <a:spcBef>
                  <a:spcPct val="0"/>
                </a:spcBef>
                <a:spcAft>
                  <a:spcPct val="0"/>
                </a:spcAft>
                <a:defRPr sz="1600" b="1">
                  <a:solidFill>
                    <a:schemeClr val="tx1"/>
                  </a:solidFill>
                  <a:latin typeface="Verdana" pitchFamily="34" charset="0"/>
                  <a:cs typeface="Arial" charset="0"/>
                </a:defRPr>
              </a:lvl6pPr>
              <a:lvl7pPr marL="2971800" indent="-228600" eaLnBrk="0" fontAlgn="base" hangingPunct="0">
                <a:spcBef>
                  <a:spcPct val="0"/>
                </a:spcBef>
                <a:spcAft>
                  <a:spcPct val="0"/>
                </a:spcAft>
                <a:defRPr sz="1600" b="1">
                  <a:solidFill>
                    <a:schemeClr val="tx1"/>
                  </a:solidFill>
                  <a:latin typeface="Verdana" pitchFamily="34" charset="0"/>
                  <a:cs typeface="Arial" charset="0"/>
                </a:defRPr>
              </a:lvl7pPr>
              <a:lvl8pPr marL="3429000" indent="-228600" eaLnBrk="0" fontAlgn="base" hangingPunct="0">
                <a:spcBef>
                  <a:spcPct val="0"/>
                </a:spcBef>
                <a:spcAft>
                  <a:spcPct val="0"/>
                </a:spcAft>
                <a:defRPr sz="1600" b="1">
                  <a:solidFill>
                    <a:schemeClr val="tx1"/>
                  </a:solidFill>
                  <a:latin typeface="Verdana" pitchFamily="34" charset="0"/>
                  <a:cs typeface="Arial" charset="0"/>
                </a:defRPr>
              </a:lvl8pPr>
              <a:lvl9pPr marL="3886200" indent="-228600" eaLnBrk="0" fontAlgn="base" hangingPunct="0">
                <a:spcBef>
                  <a:spcPct val="0"/>
                </a:spcBef>
                <a:spcAft>
                  <a:spcPct val="0"/>
                </a:spcAft>
                <a:defRPr sz="1600" b="1">
                  <a:solidFill>
                    <a:schemeClr val="tx1"/>
                  </a:solidFill>
                  <a:latin typeface="Verdana" pitchFamily="34" charset="0"/>
                  <a:cs typeface="Arial" charset="0"/>
                </a:defRPr>
              </a:lvl9pPr>
            </a:lstStyle>
            <a:p>
              <a:pPr algn="ctr"/>
              <a:r>
                <a:rPr lang="en-US" sz="1400">
                  <a:solidFill>
                    <a:srgbClr val="000000"/>
                  </a:solidFill>
                </a:rPr>
                <a:t>/Content</a:t>
              </a:r>
            </a:p>
          </p:txBody>
        </p:sp>
      </p:grpSp>
      <p:sp>
        <p:nvSpPr>
          <p:cNvPr id="7171" name="Text Box 10"/>
          <p:cNvSpPr txBox="1">
            <a:spLocks noChangeArrowheads="1"/>
          </p:cNvSpPr>
          <p:nvPr/>
        </p:nvSpPr>
        <p:spPr bwMode="auto">
          <a:xfrm>
            <a:off x="7356475" y="3748088"/>
            <a:ext cx="17145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1600" b="1">
                <a:solidFill>
                  <a:schemeClr val="tx1"/>
                </a:solidFill>
                <a:latin typeface="Verdana" pitchFamily="34" charset="0"/>
                <a:cs typeface="Arial" charset="0"/>
              </a:defRPr>
            </a:lvl1pPr>
            <a:lvl2pPr marL="742950" indent="-285750" eaLnBrk="0" hangingPunct="0">
              <a:defRPr sz="1600" b="1">
                <a:solidFill>
                  <a:schemeClr val="tx1"/>
                </a:solidFill>
                <a:latin typeface="Verdana" pitchFamily="34" charset="0"/>
                <a:cs typeface="Arial" charset="0"/>
              </a:defRPr>
            </a:lvl2pPr>
            <a:lvl3pPr marL="1143000" indent="-228600" eaLnBrk="0" hangingPunct="0">
              <a:defRPr sz="1600" b="1">
                <a:solidFill>
                  <a:schemeClr val="tx1"/>
                </a:solidFill>
                <a:latin typeface="Verdana" pitchFamily="34" charset="0"/>
                <a:cs typeface="Arial" charset="0"/>
              </a:defRPr>
            </a:lvl3pPr>
            <a:lvl4pPr marL="1600200" indent="-228600" eaLnBrk="0" hangingPunct="0">
              <a:defRPr sz="1600" b="1">
                <a:solidFill>
                  <a:schemeClr val="tx1"/>
                </a:solidFill>
                <a:latin typeface="Verdana" pitchFamily="34" charset="0"/>
                <a:cs typeface="Arial" charset="0"/>
              </a:defRPr>
            </a:lvl4pPr>
            <a:lvl5pPr marL="2057400" indent="-228600" eaLnBrk="0" hangingPunct="0">
              <a:defRPr sz="1600" b="1">
                <a:solidFill>
                  <a:schemeClr val="tx1"/>
                </a:solidFill>
                <a:latin typeface="Verdana" pitchFamily="34" charset="0"/>
                <a:cs typeface="Arial" charset="0"/>
              </a:defRPr>
            </a:lvl5pPr>
            <a:lvl6pPr marL="2514600" indent="-228600" eaLnBrk="0" fontAlgn="base" hangingPunct="0">
              <a:spcBef>
                <a:spcPct val="0"/>
              </a:spcBef>
              <a:spcAft>
                <a:spcPct val="0"/>
              </a:spcAft>
              <a:defRPr sz="1600" b="1">
                <a:solidFill>
                  <a:schemeClr val="tx1"/>
                </a:solidFill>
                <a:latin typeface="Verdana" pitchFamily="34" charset="0"/>
                <a:cs typeface="Arial" charset="0"/>
              </a:defRPr>
            </a:lvl6pPr>
            <a:lvl7pPr marL="2971800" indent="-228600" eaLnBrk="0" fontAlgn="base" hangingPunct="0">
              <a:spcBef>
                <a:spcPct val="0"/>
              </a:spcBef>
              <a:spcAft>
                <a:spcPct val="0"/>
              </a:spcAft>
              <a:defRPr sz="1600" b="1">
                <a:solidFill>
                  <a:schemeClr val="tx1"/>
                </a:solidFill>
                <a:latin typeface="Verdana" pitchFamily="34" charset="0"/>
                <a:cs typeface="Arial" charset="0"/>
              </a:defRPr>
            </a:lvl7pPr>
            <a:lvl8pPr marL="3429000" indent="-228600" eaLnBrk="0" fontAlgn="base" hangingPunct="0">
              <a:spcBef>
                <a:spcPct val="0"/>
              </a:spcBef>
              <a:spcAft>
                <a:spcPct val="0"/>
              </a:spcAft>
              <a:defRPr sz="1600" b="1">
                <a:solidFill>
                  <a:schemeClr val="tx1"/>
                </a:solidFill>
                <a:latin typeface="Verdana" pitchFamily="34" charset="0"/>
                <a:cs typeface="Arial" charset="0"/>
              </a:defRPr>
            </a:lvl8pPr>
            <a:lvl9pPr marL="3886200" indent="-228600" eaLnBrk="0" fontAlgn="base" hangingPunct="0">
              <a:spcBef>
                <a:spcPct val="0"/>
              </a:spcBef>
              <a:spcAft>
                <a:spcPct val="0"/>
              </a:spcAft>
              <a:defRPr sz="1600" b="1">
                <a:solidFill>
                  <a:schemeClr val="tx1"/>
                </a:solidFill>
                <a:latin typeface="Verdana" pitchFamily="34" charset="0"/>
                <a:cs typeface="Arial" charset="0"/>
              </a:defRPr>
            </a:lvl9pPr>
          </a:lstStyle>
          <a:p>
            <a:pPr algn="ctr"/>
            <a:r>
              <a:rPr lang="en-US" sz="1400">
                <a:solidFill>
                  <a:srgbClr val="000000"/>
                </a:solidFill>
              </a:rPr>
              <a:t>SQL Data Store</a:t>
            </a:r>
          </a:p>
        </p:txBody>
      </p:sp>
      <p:pic>
        <p:nvPicPr>
          <p:cNvPr id="9" name="Picture 13" descr="LaptopCompute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24175" y="1365250"/>
            <a:ext cx="1225550" cy="137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3" name="Line 15"/>
          <p:cNvSpPr>
            <a:spLocks noChangeShapeType="1"/>
          </p:cNvSpPr>
          <p:nvPr/>
        </p:nvSpPr>
        <p:spPr bwMode="auto">
          <a:xfrm>
            <a:off x="4186238" y="2003425"/>
            <a:ext cx="747712" cy="368300"/>
          </a:xfrm>
          <a:prstGeom prst="line">
            <a:avLst/>
          </a:prstGeom>
          <a:noFill/>
          <a:ln w="5715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n-CA"/>
          </a:p>
        </p:txBody>
      </p:sp>
      <p:sp>
        <p:nvSpPr>
          <p:cNvPr id="7174" name="Line 16"/>
          <p:cNvSpPr>
            <a:spLocks noChangeShapeType="1"/>
          </p:cNvSpPr>
          <p:nvPr/>
        </p:nvSpPr>
        <p:spPr bwMode="auto">
          <a:xfrm>
            <a:off x="6443663" y="2944813"/>
            <a:ext cx="1036637" cy="182562"/>
          </a:xfrm>
          <a:prstGeom prst="line">
            <a:avLst/>
          </a:prstGeom>
          <a:noFill/>
          <a:ln w="5715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n-CA"/>
          </a:p>
        </p:txBody>
      </p:sp>
      <p:sp>
        <p:nvSpPr>
          <p:cNvPr id="7175" name="Line 17"/>
          <p:cNvSpPr>
            <a:spLocks noChangeShapeType="1"/>
          </p:cNvSpPr>
          <p:nvPr/>
        </p:nvSpPr>
        <p:spPr bwMode="auto">
          <a:xfrm flipV="1">
            <a:off x="6432550" y="1935163"/>
            <a:ext cx="830263" cy="488950"/>
          </a:xfrm>
          <a:prstGeom prst="line">
            <a:avLst/>
          </a:prstGeom>
          <a:noFill/>
          <a:ln w="5715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n-CA"/>
          </a:p>
        </p:txBody>
      </p:sp>
      <p:sp>
        <p:nvSpPr>
          <p:cNvPr id="7176" name="Text Box 18"/>
          <p:cNvSpPr txBox="1">
            <a:spLocks noChangeArrowheads="1"/>
          </p:cNvSpPr>
          <p:nvPr/>
        </p:nvSpPr>
        <p:spPr bwMode="auto">
          <a:xfrm>
            <a:off x="2486025" y="869950"/>
            <a:ext cx="231616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1600" b="1">
                <a:solidFill>
                  <a:schemeClr val="tx1"/>
                </a:solidFill>
                <a:latin typeface="Verdana" pitchFamily="34" charset="0"/>
                <a:cs typeface="Arial" charset="0"/>
              </a:defRPr>
            </a:lvl1pPr>
            <a:lvl2pPr marL="742950" indent="-285750" eaLnBrk="0" hangingPunct="0">
              <a:defRPr sz="1600" b="1">
                <a:solidFill>
                  <a:schemeClr val="tx1"/>
                </a:solidFill>
                <a:latin typeface="Verdana" pitchFamily="34" charset="0"/>
                <a:cs typeface="Arial" charset="0"/>
              </a:defRPr>
            </a:lvl2pPr>
            <a:lvl3pPr marL="1143000" indent="-228600" eaLnBrk="0" hangingPunct="0">
              <a:defRPr sz="1600" b="1">
                <a:solidFill>
                  <a:schemeClr val="tx1"/>
                </a:solidFill>
                <a:latin typeface="Verdana" pitchFamily="34" charset="0"/>
                <a:cs typeface="Arial" charset="0"/>
              </a:defRPr>
            </a:lvl3pPr>
            <a:lvl4pPr marL="1600200" indent="-228600" eaLnBrk="0" hangingPunct="0">
              <a:defRPr sz="1600" b="1">
                <a:solidFill>
                  <a:schemeClr val="tx1"/>
                </a:solidFill>
                <a:latin typeface="Verdana" pitchFamily="34" charset="0"/>
                <a:cs typeface="Arial" charset="0"/>
              </a:defRPr>
            </a:lvl4pPr>
            <a:lvl5pPr marL="2057400" indent="-228600" eaLnBrk="0" hangingPunct="0">
              <a:defRPr sz="1600" b="1">
                <a:solidFill>
                  <a:schemeClr val="tx1"/>
                </a:solidFill>
                <a:latin typeface="Verdana" pitchFamily="34" charset="0"/>
                <a:cs typeface="Arial" charset="0"/>
              </a:defRPr>
            </a:lvl5pPr>
            <a:lvl6pPr marL="2514600" indent="-228600" eaLnBrk="0" fontAlgn="base" hangingPunct="0">
              <a:spcBef>
                <a:spcPct val="0"/>
              </a:spcBef>
              <a:spcAft>
                <a:spcPct val="0"/>
              </a:spcAft>
              <a:defRPr sz="1600" b="1">
                <a:solidFill>
                  <a:schemeClr val="tx1"/>
                </a:solidFill>
                <a:latin typeface="Verdana" pitchFamily="34" charset="0"/>
                <a:cs typeface="Arial" charset="0"/>
              </a:defRPr>
            </a:lvl6pPr>
            <a:lvl7pPr marL="2971800" indent="-228600" eaLnBrk="0" fontAlgn="base" hangingPunct="0">
              <a:spcBef>
                <a:spcPct val="0"/>
              </a:spcBef>
              <a:spcAft>
                <a:spcPct val="0"/>
              </a:spcAft>
              <a:defRPr sz="1600" b="1">
                <a:solidFill>
                  <a:schemeClr val="tx1"/>
                </a:solidFill>
                <a:latin typeface="Verdana" pitchFamily="34" charset="0"/>
                <a:cs typeface="Arial" charset="0"/>
              </a:defRPr>
            </a:lvl7pPr>
            <a:lvl8pPr marL="3429000" indent="-228600" eaLnBrk="0" fontAlgn="base" hangingPunct="0">
              <a:spcBef>
                <a:spcPct val="0"/>
              </a:spcBef>
              <a:spcAft>
                <a:spcPct val="0"/>
              </a:spcAft>
              <a:defRPr sz="1600" b="1">
                <a:solidFill>
                  <a:schemeClr val="tx1"/>
                </a:solidFill>
                <a:latin typeface="Verdana" pitchFamily="34" charset="0"/>
                <a:cs typeface="Arial" charset="0"/>
              </a:defRPr>
            </a:lvl8pPr>
            <a:lvl9pPr marL="3886200" indent="-228600" eaLnBrk="0" fontAlgn="base" hangingPunct="0">
              <a:spcBef>
                <a:spcPct val="0"/>
              </a:spcBef>
              <a:spcAft>
                <a:spcPct val="0"/>
              </a:spcAft>
              <a:defRPr sz="1600" b="1">
                <a:solidFill>
                  <a:schemeClr val="tx1"/>
                </a:solidFill>
                <a:latin typeface="Verdana" pitchFamily="34" charset="0"/>
                <a:cs typeface="Arial" charset="0"/>
              </a:defRPr>
            </a:lvl9pPr>
          </a:lstStyle>
          <a:p>
            <a:pPr algn="ctr"/>
            <a:r>
              <a:rPr lang="en-US" sz="1400">
                <a:solidFill>
                  <a:srgbClr val="000000"/>
                </a:solidFill>
              </a:rPr>
              <a:t>Virtualization </a:t>
            </a:r>
          </a:p>
          <a:p>
            <a:pPr algn="ctr"/>
            <a:r>
              <a:rPr lang="en-US" sz="1400">
                <a:solidFill>
                  <a:srgbClr val="000000"/>
                </a:solidFill>
              </a:rPr>
              <a:t>Management Console</a:t>
            </a:r>
          </a:p>
        </p:txBody>
      </p:sp>
      <p:sp>
        <p:nvSpPr>
          <p:cNvPr id="7177" name="Text Box 19"/>
          <p:cNvSpPr txBox="1">
            <a:spLocks noChangeArrowheads="1"/>
          </p:cNvSpPr>
          <p:nvPr/>
        </p:nvSpPr>
        <p:spPr bwMode="auto">
          <a:xfrm>
            <a:off x="4959350" y="1457325"/>
            <a:ext cx="14859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1600" b="1">
                <a:solidFill>
                  <a:schemeClr val="tx1"/>
                </a:solidFill>
                <a:latin typeface="Verdana" pitchFamily="34" charset="0"/>
                <a:cs typeface="Arial" charset="0"/>
              </a:defRPr>
            </a:lvl1pPr>
            <a:lvl2pPr marL="742950" indent="-285750" eaLnBrk="0" hangingPunct="0">
              <a:defRPr sz="1600" b="1">
                <a:solidFill>
                  <a:schemeClr val="tx1"/>
                </a:solidFill>
                <a:latin typeface="Verdana" pitchFamily="34" charset="0"/>
                <a:cs typeface="Arial" charset="0"/>
              </a:defRPr>
            </a:lvl2pPr>
            <a:lvl3pPr marL="1143000" indent="-228600" eaLnBrk="0" hangingPunct="0">
              <a:defRPr sz="1600" b="1">
                <a:solidFill>
                  <a:schemeClr val="tx1"/>
                </a:solidFill>
                <a:latin typeface="Verdana" pitchFamily="34" charset="0"/>
                <a:cs typeface="Arial" charset="0"/>
              </a:defRPr>
            </a:lvl3pPr>
            <a:lvl4pPr marL="1600200" indent="-228600" eaLnBrk="0" hangingPunct="0">
              <a:defRPr sz="1600" b="1">
                <a:solidFill>
                  <a:schemeClr val="tx1"/>
                </a:solidFill>
                <a:latin typeface="Verdana" pitchFamily="34" charset="0"/>
                <a:cs typeface="Arial" charset="0"/>
              </a:defRPr>
            </a:lvl4pPr>
            <a:lvl5pPr marL="2057400" indent="-228600" eaLnBrk="0" hangingPunct="0">
              <a:defRPr sz="1600" b="1">
                <a:solidFill>
                  <a:schemeClr val="tx1"/>
                </a:solidFill>
                <a:latin typeface="Verdana" pitchFamily="34" charset="0"/>
                <a:cs typeface="Arial" charset="0"/>
              </a:defRPr>
            </a:lvl5pPr>
            <a:lvl6pPr marL="2514600" indent="-228600" eaLnBrk="0" fontAlgn="base" hangingPunct="0">
              <a:spcBef>
                <a:spcPct val="0"/>
              </a:spcBef>
              <a:spcAft>
                <a:spcPct val="0"/>
              </a:spcAft>
              <a:defRPr sz="1600" b="1">
                <a:solidFill>
                  <a:schemeClr val="tx1"/>
                </a:solidFill>
                <a:latin typeface="Verdana" pitchFamily="34" charset="0"/>
                <a:cs typeface="Arial" charset="0"/>
              </a:defRPr>
            </a:lvl6pPr>
            <a:lvl7pPr marL="2971800" indent="-228600" eaLnBrk="0" fontAlgn="base" hangingPunct="0">
              <a:spcBef>
                <a:spcPct val="0"/>
              </a:spcBef>
              <a:spcAft>
                <a:spcPct val="0"/>
              </a:spcAft>
              <a:defRPr sz="1600" b="1">
                <a:solidFill>
                  <a:schemeClr val="tx1"/>
                </a:solidFill>
                <a:latin typeface="Verdana" pitchFamily="34" charset="0"/>
                <a:cs typeface="Arial" charset="0"/>
              </a:defRPr>
            </a:lvl7pPr>
            <a:lvl8pPr marL="3429000" indent="-228600" eaLnBrk="0" fontAlgn="base" hangingPunct="0">
              <a:spcBef>
                <a:spcPct val="0"/>
              </a:spcBef>
              <a:spcAft>
                <a:spcPct val="0"/>
              </a:spcAft>
              <a:defRPr sz="1600" b="1">
                <a:solidFill>
                  <a:schemeClr val="tx1"/>
                </a:solidFill>
                <a:latin typeface="Verdana" pitchFamily="34" charset="0"/>
                <a:cs typeface="Arial" charset="0"/>
              </a:defRPr>
            </a:lvl8pPr>
            <a:lvl9pPr marL="3886200" indent="-228600" eaLnBrk="0" fontAlgn="base" hangingPunct="0">
              <a:spcBef>
                <a:spcPct val="0"/>
              </a:spcBef>
              <a:spcAft>
                <a:spcPct val="0"/>
              </a:spcAft>
              <a:defRPr sz="1600" b="1">
                <a:solidFill>
                  <a:schemeClr val="tx1"/>
                </a:solidFill>
                <a:latin typeface="Verdana" pitchFamily="34" charset="0"/>
                <a:cs typeface="Arial" charset="0"/>
              </a:defRPr>
            </a:lvl9pPr>
          </a:lstStyle>
          <a:p>
            <a:pPr algn="ctr"/>
            <a:r>
              <a:rPr lang="en-US" sz="1400">
                <a:solidFill>
                  <a:srgbClr val="000000"/>
                </a:solidFill>
              </a:rPr>
              <a:t>Management</a:t>
            </a:r>
          </a:p>
          <a:p>
            <a:pPr algn="ctr"/>
            <a:r>
              <a:rPr lang="en-US" sz="1400">
                <a:solidFill>
                  <a:srgbClr val="000000"/>
                </a:solidFill>
              </a:rPr>
              <a:t>Web Service</a:t>
            </a:r>
          </a:p>
        </p:txBody>
      </p:sp>
      <p:sp>
        <p:nvSpPr>
          <p:cNvPr id="7178" name="Text Box 20"/>
          <p:cNvSpPr txBox="1">
            <a:spLocks noChangeArrowheads="1"/>
          </p:cNvSpPr>
          <p:nvPr/>
        </p:nvSpPr>
        <p:spPr bwMode="auto">
          <a:xfrm>
            <a:off x="7653338" y="858838"/>
            <a:ext cx="8048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1600" b="1">
                <a:solidFill>
                  <a:schemeClr val="tx1"/>
                </a:solidFill>
                <a:latin typeface="Verdana" pitchFamily="34" charset="0"/>
                <a:cs typeface="Arial" charset="0"/>
              </a:defRPr>
            </a:lvl1pPr>
            <a:lvl2pPr marL="742950" indent="-285750" eaLnBrk="0" hangingPunct="0">
              <a:defRPr sz="1600" b="1">
                <a:solidFill>
                  <a:schemeClr val="tx1"/>
                </a:solidFill>
                <a:latin typeface="Verdana" pitchFamily="34" charset="0"/>
                <a:cs typeface="Arial" charset="0"/>
              </a:defRPr>
            </a:lvl2pPr>
            <a:lvl3pPr marL="1143000" indent="-228600" eaLnBrk="0" hangingPunct="0">
              <a:defRPr sz="1600" b="1">
                <a:solidFill>
                  <a:schemeClr val="tx1"/>
                </a:solidFill>
                <a:latin typeface="Verdana" pitchFamily="34" charset="0"/>
                <a:cs typeface="Arial" charset="0"/>
              </a:defRPr>
            </a:lvl3pPr>
            <a:lvl4pPr marL="1600200" indent="-228600" eaLnBrk="0" hangingPunct="0">
              <a:defRPr sz="1600" b="1">
                <a:solidFill>
                  <a:schemeClr val="tx1"/>
                </a:solidFill>
                <a:latin typeface="Verdana" pitchFamily="34" charset="0"/>
                <a:cs typeface="Arial" charset="0"/>
              </a:defRPr>
            </a:lvl4pPr>
            <a:lvl5pPr marL="2057400" indent="-228600" eaLnBrk="0" hangingPunct="0">
              <a:defRPr sz="1600" b="1">
                <a:solidFill>
                  <a:schemeClr val="tx1"/>
                </a:solidFill>
                <a:latin typeface="Verdana" pitchFamily="34" charset="0"/>
                <a:cs typeface="Arial" charset="0"/>
              </a:defRPr>
            </a:lvl5pPr>
            <a:lvl6pPr marL="2514600" indent="-228600" eaLnBrk="0" fontAlgn="base" hangingPunct="0">
              <a:spcBef>
                <a:spcPct val="0"/>
              </a:spcBef>
              <a:spcAft>
                <a:spcPct val="0"/>
              </a:spcAft>
              <a:defRPr sz="1600" b="1">
                <a:solidFill>
                  <a:schemeClr val="tx1"/>
                </a:solidFill>
                <a:latin typeface="Verdana" pitchFamily="34" charset="0"/>
                <a:cs typeface="Arial" charset="0"/>
              </a:defRPr>
            </a:lvl6pPr>
            <a:lvl7pPr marL="2971800" indent="-228600" eaLnBrk="0" fontAlgn="base" hangingPunct="0">
              <a:spcBef>
                <a:spcPct val="0"/>
              </a:spcBef>
              <a:spcAft>
                <a:spcPct val="0"/>
              </a:spcAft>
              <a:defRPr sz="1600" b="1">
                <a:solidFill>
                  <a:schemeClr val="tx1"/>
                </a:solidFill>
                <a:latin typeface="Verdana" pitchFamily="34" charset="0"/>
                <a:cs typeface="Arial" charset="0"/>
              </a:defRPr>
            </a:lvl7pPr>
            <a:lvl8pPr marL="3429000" indent="-228600" eaLnBrk="0" fontAlgn="base" hangingPunct="0">
              <a:spcBef>
                <a:spcPct val="0"/>
              </a:spcBef>
              <a:spcAft>
                <a:spcPct val="0"/>
              </a:spcAft>
              <a:defRPr sz="1600" b="1">
                <a:solidFill>
                  <a:schemeClr val="tx1"/>
                </a:solidFill>
                <a:latin typeface="Verdana" pitchFamily="34" charset="0"/>
                <a:cs typeface="Arial" charset="0"/>
              </a:defRPr>
            </a:lvl8pPr>
            <a:lvl9pPr marL="3886200" indent="-228600" eaLnBrk="0" fontAlgn="base" hangingPunct="0">
              <a:spcBef>
                <a:spcPct val="0"/>
              </a:spcBef>
              <a:spcAft>
                <a:spcPct val="0"/>
              </a:spcAft>
              <a:defRPr sz="1600" b="1">
                <a:solidFill>
                  <a:schemeClr val="tx1"/>
                </a:solidFill>
                <a:latin typeface="Verdana" pitchFamily="34" charset="0"/>
                <a:cs typeface="Arial" charset="0"/>
              </a:defRPr>
            </a:lvl9pPr>
          </a:lstStyle>
          <a:p>
            <a:pPr algn="ctr"/>
            <a:r>
              <a:rPr lang="en-US" sz="1400">
                <a:solidFill>
                  <a:srgbClr val="000000"/>
                </a:solidFill>
              </a:rPr>
              <a:t>AD DS</a:t>
            </a:r>
          </a:p>
        </p:txBody>
      </p:sp>
      <p:sp>
        <p:nvSpPr>
          <p:cNvPr id="7179" name="Text Box 14"/>
          <p:cNvSpPr txBox="1">
            <a:spLocks noChangeArrowheads="1"/>
          </p:cNvSpPr>
          <p:nvPr/>
        </p:nvSpPr>
        <p:spPr bwMode="auto">
          <a:xfrm>
            <a:off x="2752725" y="5821363"/>
            <a:ext cx="27400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1600" b="1">
                <a:solidFill>
                  <a:schemeClr val="tx1"/>
                </a:solidFill>
                <a:latin typeface="Verdana" pitchFamily="34" charset="0"/>
                <a:cs typeface="Arial" charset="0"/>
              </a:defRPr>
            </a:lvl1pPr>
            <a:lvl2pPr marL="742950" indent="-285750" eaLnBrk="0" hangingPunct="0">
              <a:defRPr sz="1600" b="1">
                <a:solidFill>
                  <a:schemeClr val="tx1"/>
                </a:solidFill>
                <a:latin typeface="Verdana" pitchFamily="34" charset="0"/>
                <a:cs typeface="Arial" charset="0"/>
              </a:defRPr>
            </a:lvl2pPr>
            <a:lvl3pPr marL="1143000" indent="-228600" eaLnBrk="0" hangingPunct="0">
              <a:defRPr sz="1600" b="1">
                <a:solidFill>
                  <a:schemeClr val="tx1"/>
                </a:solidFill>
                <a:latin typeface="Verdana" pitchFamily="34" charset="0"/>
                <a:cs typeface="Arial" charset="0"/>
              </a:defRPr>
            </a:lvl3pPr>
            <a:lvl4pPr marL="1600200" indent="-228600" eaLnBrk="0" hangingPunct="0">
              <a:defRPr sz="1600" b="1">
                <a:solidFill>
                  <a:schemeClr val="tx1"/>
                </a:solidFill>
                <a:latin typeface="Verdana" pitchFamily="34" charset="0"/>
                <a:cs typeface="Arial" charset="0"/>
              </a:defRPr>
            </a:lvl4pPr>
            <a:lvl5pPr marL="2057400" indent="-228600" eaLnBrk="0" hangingPunct="0">
              <a:defRPr sz="1600" b="1">
                <a:solidFill>
                  <a:schemeClr val="tx1"/>
                </a:solidFill>
                <a:latin typeface="Verdana" pitchFamily="34" charset="0"/>
                <a:cs typeface="Arial" charset="0"/>
              </a:defRPr>
            </a:lvl5pPr>
            <a:lvl6pPr marL="2514600" indent="-228600" eaLnBrk="0" fontAlgn="base" hangingPunct="0">
              <a:spcBef>
                <a:spcPct val="0"/>
              </a:spcBef>
              <a:spcAft>
                <a:spcPct val="0"/>
              </a:spcAft>
              <a:defRPr sz="1600" b="1">
                <a:solidFill>
                  <a:schemeClr val="tx1"/>
                </a:solidFill>
                <a:latin typeface="Verdana" pitchFamily="34" charset="0"/>
                <a:cs typeface="Arial" charset="0"/>
              </a:defRPr>
            </a:lvl6pPr>
            <a:lvl7pPr marL="2971800" indent="-228600" eaLnBrk="0" fontAlgn="base" hangingPunct="0">
              <a:spcBef>
                <a:spcPct val="0"/>
              </a:spcBef>
              <a:spcAft>
                <a:spcPct val="0"/>
              </a:spcAft>
              <a:defRPr sz="1600" b="1">
                <a:solidFill>
                  <a:schemeClr val="tx1"/>
                </a:solidFill>
                <a:latin typeface="Verdana" pitchFamily="34" charset="0"/>
                <a:cs typeface="Arial" charset="0"/>
              </a:defRPr>
            </a:lvl7pPr>
            <a:lvl8pPr marL="3429000" indent="-228600" eaLnBrk="0" fontAlgn="base" hangingPunct="0">
              <a:spcBef>
                <a:spcPct val="0"/>
              </a:spcBef>
              <a:spcAft>
                <a:spcPct val="0"/>
              </a:spcAft>
              <a:defRPr sz="1600" b="1">
                <a:solidFill>
                  <a:schemeClr val="tx1"/>
                </a:solidFill>
                <a:latin typeface="Verdana" pitchFamily="34" charset="0"/>
                <a:cs typeface="Arial" charset="0"/>
              </a:defRPr>
            </a:lvl8pPr>
            <a:lvl9pPr marL="3886200" indent="-228600" eaLnBrk="0" fontAlgn="base" hangingPunct="0">
              <a:spcBef>
                <a:spcPct val="0"/>
              </a:spcBef>
              <a:spcAft>
                <a:spcPct val="0"/>
              </a:spcAft>
              <a:defRPr sz="1600" b="1">
                <a:solidFill>
                  <a:schemeClr val="tx1"/>
                </a:solidFill>
                <a:latin typeface="Verdana" pitchFamily="34" charset="0"/>
                <a:cs typeface="Arial" charset="0"/>
              </a:defRPr>
            </a:lvl9pPr>
          </a:lstStyle>
          <a:p>
            <a:pPr algn="ctr"/>
            <a:r>
              <a:rPr lang="en-US" sz="1400">
                <a:solidFill>
                  <a:srgbClr val="000000"/>
                </a:solidFill>
              </a:rPr>
              <a:t>Application Virtualization</a:t>
            </a:r>
            <a:br>
              <a:rPr lang="en-US" sz="1400">
                <a:solidFill>
                  <a:srgbClr val="000000"/>
                </a:solidFill>
              </a:rPr>
            </a:br>
            <a:r>
              <a:rPr lang="en-US" sz="1400">
                <a:solidFill>
                  <a:srgbClr val="000000"/>
                </a:solidFill>
              </a:rPr>
              <a:t>Management Server</a:t>
            </a:r>
          </a:p>
        </p:txBody>
      </p:sp>
      <p:sp>
        <p:nvSpPr>
          <p:cNvPr id="7180" name="Rectangle 31"/>
          <p:cNvSpPr>
            <a:spLocks noChangeArrowheads="1"/>
          </p:cNvSpPr>
          <p:nvPr/>
        </p:nvSpPr>
        <p:spPr bwMode="auto">
          <a:xfrm>
            <a:off x="6972300" y="6018213"/>
            <a:ext cx="12461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sz="1400">
                <a:solidFill>
                  <a:srgbClr val="000000"/>
                </a:solidFill>
              </a:rPr>
              <a:t>Sequencer</a:t>
            </a:r>
          </a:p>
        </p:txBody>
      </p:sp>
      <p:sp>
        <p:nvSpPr>
          <p:cNvPr id="7181" name="Line 16"/>
          <p:cNvSpPr>
            <a:spLocks noChangeShapeType="1"/>
          </p:cNvSpPr>
          <p:nvPr/>
        </p:nvSpPr>
        <p:spPr bwMode="auto">
          <a:xfrm>
            <a:off x="5114925" y="4922838"/>
            <a:ext cx="1943100" cy="614362"/>
          </a:xfrm>
          <a:prstGeom prst="line">
            <a:avLst/>
          </a:prstGeom>
          <a:noFill/>
          <a:ln w="5715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n-CA"/>
          </a:p>
        </p:txBody>
      </p:sp>
      <p:sp>
        <p:nvSpPr>
          <p:cNvPr id="7182" name="Line 16"/>
          <p:cNvSpPr>
            <a:spLocks noChangeShapeType="1"/>
          </p:cNvSpPr>
          <p:nvPr/>
        </p:nvSpPr>
        <p:spPr bwMode="auto">
          <a:xfrm flipV="1">
            <a:off x="5126038" y="3625850"/>
            <a:ext cx="2359025" cy="817563"/>
          </a:xfrm>
          <a:prstGeom prst="line">
            <a:avLst/>
          </a:prstGeom>
          <a:noFill/>
          <a:ln w="5715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n-CA"/>
          </a:p>
        </p:txBody>
      </p:sp>
      <p:pic>
        <p:nvPicPr>
          <p:cNvPr id="7183" name="Picture 26" descr="Computer_Desktop+Keyboard"/>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0850" y="1619250"/>
            <a:ext cx="89535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4" name="Rectangle 35"/>
          <p:cNvSpPr>
            <a:spLocks noChangeArrowheads="1"/>
          </p:cNvSpPr>
          <p:nvPr/>
        </p:nvSpPr>
        <p:spPr bwMode="auto">
          <a:xfrm>
            <a:off x="534988" y="1238250"/>
            <a:ext cx="758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sz="1400">
                <a:solidFill>
                  <a:srgbClr val="000000"/>
                </a:solidFill>
              </a:rPr>
              <a:t>Client</a:t>
            </a:r>
            <a:endParaRPr lang="en-US" sz="1400" b="0">
              <a:solidFill>
                <a:srgbClr val="000000"/>
              </a:solidFill>
            </a:endParaRPr>
          </a:p>
        </p:txBody>
      </p:sp>
      <p:sp>
        <p:nvSpPr>
          <p:cNvPr id="7186" name="Line 16"/>
          <p:cNvSpPr>
            <a:spLocks noChangeShapeType="1"/>
          </p:cNvSpPr>
          <p:nvPr/>
        </p:nvSpPr>
        <p:spPr bwMode="auto">
          <a:xfrm>
            <a:off x="1157288" y="2525713"/>
            <a:ext cx="1817687" cy="1298575"/>
          </a:xfrm>
          <a:prstGeom prst="line">
            <a:avLst/>
          </a:prstGeom>
          <a:noFill/>
          <a:ln w="5715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n-CA"/>
          </a:p>
        </p:txBody>
      </p:sp>
      <p:grpSp>
        <p:nvGrpSpPr>
          <p:cNvPr id="3" name="Group 42"/>
          <p:cNvGrpSpPr>
            <a:grpSpLocks/>
          </p:cNvGrpSpPr>
          <p:nvPr/>
        </p:nvGrpSpPr>
        <p:grpSpPr bwMode="auto">
          <a:xfrm>
            <a:off x="4984750" y="2073275"/>
            <a:ext cx="1458913" cy="1222375"/>
            <a:chOff x="252817" y="2307461"/>
            <a:chExt cx="1459025" cy="1222547"/>
          </a:xfrm>
        </p:grpSpPr>
        <p:pic>
          <p:nvPicPr>
            <p:cNvPr id="7214" name="Picture 35" descr="abstract_rectangle01_02_blu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2307461"/>
              <a:ext cx="1459025" cy="1222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5" name="Picture 4" descr="C:\Users\Dave\Desktop\7197 beta\PowerPoint Library\PowerPoint Library\Server.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6062" y="2452245"/>
              <a:ext cx="826003" cy="971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6" name="Picture 34" descr="Database"/>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22349" y="2915433"/>
              <a:ext cx="546721" cy="391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Group 44"/>
          <p:cNvGrpSpPr>
            <a:grpSpLocks/>
          </p:cNvGrpSpPr>
          <p:nvPr/>
        </p:nvGrpSpPr>
        <p:grpSpPr bwMode="auto">
          <a:xfrm>
            <a:off x="7518400" y="2513013"/>
            <a:ext cx="1458913" cy="1222375"/>
            <a:chOff x="252817" y="2307461"/>
            <a:chExt cx="1459025" cy="1222547"/>
          </a:xfrm>
        </p:grpSpPr>
        <p:pic>
          <p:nvPicPr>
            <p:cNvPr id="7211" name="Picture 35" descr="abstract_rectangle01_02_blu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2307461"/>
              <a:ext cx="1459025" cy="1222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2" name="Picture 4" descr="C:\Users\Dave\Desktop\7197 beta\PowerPoint Library\PowerPoint Library\Server.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6062" y="2452245"/>
              <a:ext cx="826003" cy="971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3" name="Picture 34" descr="Database"/>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53422" y="2915433"/>
              <a:ext cx="484574" cy="391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Group 48"/>
          <p:cNvGrpSpPr>
            <a:grpSpLocks/>
          </p:cNvGrpSpPr>
          <p:nvPr/>
        </p:nvGrpSpPr>
        <p:grpSpPr bwMode="auto">
          <a:xfrm>
            <a:off x="7340600" y="1144588"/>
            <a:ext cx="1458913" cy="1222375"/>
            <a:chOff x="252817" y="2307461"/>
            <a:chExt cx="1459025" cy="1222547"/>
          </a:xfrm>
        </p:grpSpPr>
        <p:pic>
          <p:nvPicPr>
            <p:cNvPr id="7208" name="Picture 35" descr="abstract_rectangle01_02_blu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2307461"/>
              <a:ext cx="1459025" cy="1222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9" name="Picture 4" descr="C:\Users\Dave\Desktop\7197 beta\PowerPoint Library\PowerPoint Library\Server.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6062" y="2452245"/>
              <a:ext cx="826003" cy="971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0" name="Picture 34" descr="Database"/>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74159" y="2915433"/>
              <a:ext cx="443099" cy="391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6" name="Picture 5" descr="DataCube"/>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121525" y="5446713"/>
            <a:ext cx="282575"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0" name="Picture 21" descr="Computer_Desktop+Keyboard"/>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826250" y="4438650"/>
            <a:ext cx="144780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36" descr="Users.pn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780338" y="1546225"/>
            <a:ext cx="295275"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192" name="Group 20"/>
          <p:cNvGrpSpPr>
            <a:grpSpLocks/>
          </p:cNvGrpSpPr>
          <p:nvPr/>
        </p:nvGrpSpPr>
        <p:grpSpPr bwMode="auto">
          <a:xfrm>
            <a:off x="8229600" y="6432550"/>
            <a:ext cx="914400" cy="425450"/>
            <a:chOff x="384" y="3024"/>
            <a:chExt cx="720" cy="336"/>
          </a:xfrm>
        </p:grpSpPr>
        <p:sp>
          <p:nvSpPr>
            <p:cNvPr id="26" name="Oval 21"/>
            <p:cNvSpPr>
              <a:spLocks noChangeArrowheads="1"/>
            </p:cNvSpPr>
            <p:nvPr/>
          </p:nvSpPr>
          <p:spPr bwMode="auto">
            <a:xfrm>
              <a:off x="384" y="3024"/>
              <a:ext cx="720" cy="336"/>
            </a:xfrm>
            <a:prstGeom prst="ellipse">
              <a:avLst/>
            </a:prstGeom>
            <a:gradFill rotWithShape="0">
              <a:gsLst>
                <a:gs pos="0">
                  <a:srgbClr val="666699"/>
                </a:gs>
                <a:gs pos="100000">
                  <a:srgbClr val="99CCFF"/>
                </a:gs>
              </a:gsLst>
              <a:lin ang="5400000" scaled="1"/>
            </a:gradFill>
            <a:ln w="9525" algn="ctr">
              <a:noFill/>
              <a:round/>
              <a:headEnd/>
              <a:tailEnd/>
            </a:ln>
            <a:effectLst>
              <a:outerShdw dist="17961" dir="2700000" algn="ctr" rotWithShape="0">
                <a:srgbClr val="969696"/>
              </a:outerShdw>
            </a:effectLst>
          </p:spPr>
          <p:txBody>
            <a:bodyPr wrap="none" anchor="ctr"/>
            <a:lstStyle/>
            <a:p>
              <a:pPr algn="ctr" eaLnBrk="0" hangingPunct="0">
                <a:defRPr/>
              </a:pPr>
              <a:endParaRPr lang="en-US" sz="1400" b="0">
                <a:solidFill>
                  <a:srgbClr val="000000"/>
                </a:solidFill>
              </a:endParaRPr>
            </a:p>
          </p:txBody>
        </p:sp>
        <p:grpSp>
          <p:nvGrpSpPr>
            <p:cNvPr id="7205" name="Group 22"/>
            <p:cNvGrpSpPr>
              <a:grpSpLocks/>
            </p:cNvGrpSpPr>
            <p:nvPr/>
          </p:nvGrpSpPr>
          <p:grpSpPr bwMode="auto">
            <a:xfrm>
              <a:off x="480" y="3096"/>
              <a:ext cx="240" cy="192"/>
              <a:chOff x="480" y="3096"/>
              <a:chExt cx="240" cy="192"/>
            </a:xfrm>
          </p:grpSpPr>
          <p:sp>
            <p:nvSpPr>
              <p:cNvPr id="7206" name="Oval 23"/>
              <p:cNvSpPr>
                <a:spLocks noChangeArrowheads="1"/>
              </p:cNvSpPr>
              <p:nvPr/>
            </p:nvSpPr>
            <p:spPr bwMode="auto">
              <a:xfrm>
                <a:off x="480"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0" hangingPunct="0"/>
                <a:endParaRPr lang="en-CA" sz="1400" b="0">
                  <a:solidFill>
                    <a:srgbClr val="000000"/>
                  </a:solidFill>
                </a:endParaRPr>
              </a:p>
            </p:txBody>
          </p:sp>
          <p:sp>
            <p:nvSpPr>
              <p:cNvPr id="29" name="Freeform 24"/>
              <p:cNvSpPr>
                <a:spLocks/>
              </p:cNvSpPr>
              <p:nvPr/>
            </p:nvSpPr>
            <p:spPr bwMode="auto">
              <a:xfrm>
                <a:off x="539" y="3123"/>
                <a:ext cx="139" cy="133"/>
              </a:xfrm>
              <a:custGeom>
                <a:avLst/>
                <a:gdLst/>
                <a:ahLst/>
                <a:cxnLst>
                  <a:cxn ang="0">
                    <a:pos x="0" y="0"/>
                  </a:cxn>
                  <a:cxn ang="0">
                    <a:pos x="0" y="576"/>
                  </a:cxn>
                  <a:cxn ang="0">
                    <a:pos x="432" y="288"/>
                  </a:cxn>
                  <a:cxn ang="0">
                    <a:pos x="0" y="0"/>
                  </a:cxn>
                </a:cxnLst>
                <a:rect l="0" t="0" r="r" b="b"/>
                <a:pathLst>
                  <a:path w="432" h="576">
                    <a:moveTo>
                      <a:pt x="0" y="0"/>
                    </a:moveTo>
                    <a:cubicBezTo>
                      <a:pt x="0" y="0"/>
                      <a:pt x="91" y="226"/>
                      <a:pt x="0" y="576"/>
                    </a:cubicBezTo>
                    <a:cubicBezTo>
                      <a:pt x="216" y="432"/>
                      <a:pt x="432" y="288"/>
                      <a:pt x="432" y="288"/>
                    </a:cubicBezTo>
                    <a:lnTo>
                      <a:pt x="0" y="0"/>
                    </a:lnTo>
                    <a:close/>
                  </a:path>
                </a:pathLst>
              </a:custGeom>
              <a:gradFill rotWithShape="1">
                <a:gsLst>
                  <a:gs pos="0">
                    <a:srgbClr val="FFFFCC"/>
                  </a:gs>
                  <a:gs pos="100000">
                    <a:srgbClr val="FFCC66"/>
                  </a:gs>
                </a:gsLst>
                <a:lin ang="18900000" scaled="1"/>
              </a:gradFill>
              <a:ln w="9525" cap="flat" cmpd="sng">
                <a:solidFill>
                  <a:srgbClr val="666699"/>
                </a:solidFill>
                <a:prstDash val="solid"/>
                <a:round/>
                <a:headEnd type="none" w="med" len="med"/>
                <a:tailEnd type="none" w="med" len="med"/>
              </a:ln>
              <a:effectLst>
                <a:outerShdw dist="17961" dir="8100000" algn="ctr" rotWithShape="0">
                  <a:schemeClr val="tx1"/>
                </a:outerShdw>
              </a:effectLst>
            </p:spPr>
            <p:txBody>
              <a:bodyPr wrap="none" anchor="ctr"/>
              <a:lstStyle/>
              <a:p>
                <a:pPr algn="ctr" eaLnBrk="0" hangingPunct="0">
                  <a:defRPr/>
                </a:pPr>
                <a:endParaRPr lang="en-US" sz="1400" b="0">
                  <a:solidFill>
                    <a:srgbClr val="000000"/>
                  </a:solidFill>
                </a:endParaRPr>
              </a:p>
            </p:txBody>
          </p:sp>
        </p:grpSp>
      </p:grpSp>
      <p:grpSp>
        <p:nvGrpSpPr>
          <p:cNvPr id="8" name="Group 25"/>
          <p:cNvGrpSpPr>
            <a:grpSpLocks/>
          </p:cNvGrpSpPr>
          <p:nvPr/>
        </p:nvGrpSpPr>
        <p:grpSpPr bwMode="auto">
          <a:xfrm>
            <a:off x="8710613" y="6518275"/>
            <a:ext cx="304800" cy="244475"/>
            <a:chOff x="768" y="3096"/>
            <a:chExt cx="240" cy="192"/>
          </a:xfrm>
        </p:grpSpPr>
        <p:sp>
          <p:nvSpPr>
            <p:cNvPr id="7202" name="Oval 26"/>
            <p:cNvSpPr>
              <a:spLocks noChangeArrowheads="1"/>
            </p:cNvSpPr>
            <p:nvPr/>
          </p:nvSpPr>
          <p:spPr bwMode="auto">
            <a:xfrm>
              <a:off x="768" y="3096"/>
              <a:ext cx="240" cy="192"/>
            </a:xfrm>
            <a:prstGeom prst="ellipse">
              <a:avLst/>
            </a:prstGeom>
            <a:gradFill rotWithShape="0">
              <a:gsLst>
                <a:gs pos="0">
                  <a:srgbClr val="666699"/>
                </a:gs>
                <a:gs pos="100000">
                  <a:srgbClr val="99CCFF"/>
                </a:gs>
              </a:gsLst>
              <a:lin ang="189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0" hangingPunct="0"/>
              <a:endParaRPr lang="en-CA" sz="1400" b="0">
                <a:solidFill>
                  <a:srgbClr val="000000"/>
                </a:solidFill>
              </a:endParaRPr>
            </a:p>
          </p:txBody>
        </p:sp>
        <p:sp>
          <p:nvSpPr>
            <p:cNvPr id="32" name="Rectangle 27"/>
            <p:cNvSpPr>
              <a:spLocks noChangeArrowheads="1"/>
            </p:cNvSpPr>
            <p:nvPr/>
          </p:nvSpPr>
          <p:spPr bwMode="auto">
            <a:xfrm>
              <a:off x="841" y="3145"/>
              <a:ext cx="95" cy="96"/>
            </a:xfrm>
            <a:prstGeom prst="rect">
              <a:avLst/>
            </a:prstGeom>
            <a:gradFill rotWithShape="1">
              <a:gsLst>
                <a:gs pos="0">
                  <a:srgbClr val="FFFFCC"/>
                </a:gs>
                <a:gs pos="100000">
                  <a:srgbClr val="FFCC66"/>
                </a:gs>
              </a:gsLst>
              <a:lin ang="18900000" scaled="1"/>
            </a:gradFill>
            <a:ln w="9525" algn="ctr">
              <a:solidFill>
                <a:srgbClr val="666699"/>
              </a:solidFill>
              <a:miter lim="800000"/>
              <a:headEnd/>
              <a:tailEnd/>
            </a:ln>
            <a:effectLst>
              <a:outerShdw dist="17961" dir="8100000" algn="ctr" rotWithShape="0">
                <a:schemeClr val="tx1"/>
              </a:outerShdw>
            </a:effectLst>
          </p:spPr>
          <p:txBody>
            <a:bodyPr wrap="none" anchor="ctr"/>
            <a:lstStyle/>
            <a:p>
              <a:pPr algn="ctr" eaLnBrk="0" hangingPunct="0">
                <a:defRPr/>
              </a:pPr>
              <a:endParaRPr lang="en-US" sz="1400" b="0">
                <a:solidFill>
                  <a:srgbClr val="000000"/>
                </a:solidFill>
              </a:endParaRPr>
            </a:p>
          </p:txBody>
        </p:sp>
      </p:grpSp>
      <p:grpSp>
        <p:nvGrpSpPr>
          <p:cNvPr id="7194" name="Group 22"/>
          <p:cNvGrpSpPr>
            <a:grpSpLocks/>
          </p:cNvGrpSpPr>
          <p:nvPr/>
        </p:nvGrpSpPr>
        <p:grpSpPr bwMode="auto">
          <a:xfrm>
            <a:off x="371475" y="4314825"/>
            <a:ext cx="1689100" cy="1425575"/>
            <a:chOff x="657" y="1124"/>
            <a:chExt cx="1387" cy="1191"/>
          </a:xfrm>
        </p:grpSpPr>
        <p:pic>
          <p:nvPicPr>
            <p:cNvPr id="7198" name="Picture 13" descr="abstract_rectangle01_02_blu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7" y="1124"/>
              <a:ext cx="1387" cy="1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9" name="Picture 5" descr="DataCub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0" y="1190"/>
              <a:ext cx="959" cy="1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0" name="Picture 7" descr="Computer_Desktop+Keyboard"/>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62" y="1561"/>
              <a:ext cx="586" cy="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01" name="Text Box 18"/>
            <p:cNvSpPr txBox="1">
              <a:spLocks noChangeArrowheads="1"/>
            </p:cNvSpPr>
            <p:nvPr/>
          </p:nvSpPr>
          <p:spPr bwMode="auto">
            <a:xfrm>
              <a:off x="658" y="1196"/>
              <a:ext cx="903"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1600" b="1">
                  <a:solidFill>
                    <a:schemeClr val="tx1"/>
                  </a:solidFill>
                  <a:latin typeface="Verdana" pitchFamily="34" charset="0"/>
                  <a:cs typeface="Arial" charset="0"/>
                </a:defRPr>
              </a:lvl1pPr>
              <a:lvl2pPr marL="742950" indent="-285750" eaLnBrk="0" hangingPunct="0">
                <a:defRPr sz="1600" b="1">
                  <a:solidFill>
                    <a:schemeClr val="tx1"/>
                  </a:solidFill>
                  <a:latin typeface="Verdana" pitchFamily="34" charset="0"/>
                  <a:cs typeface="Arial" charset="0"/>
                </a:defRPr>
              </a:lvl2pPr>
              <a:lvl3pPr marL="1143000" indent="-228600" eaLnBrk="0" hangingPunct="0">
                <a:defRPr sz="1600" b="1">
                  <a:solidFill>
                    <a:schemeClr val="tx1"/>
                  </a:solidFill>
                  <a:latin typeface="Verdana" pitchFamily="34" charset="0"/>
                  <a:cs typeface="Arial" charset="0"/>
                </a:defRPr>
              </a:lvl3pPr>
              <a:lvl4pPr marL="1600200" indent="-228600" eaLnBrk="0" hangingPunct="0">
                <a:defRPr sz="1600" b="1">
                  <a:solidFill>
                    <a:schemeClr val="tx1"/>
                  </a:solidFill>
                  <a:latin typeface="Verdana" pitchFamily="34" charset="0"/>
                  <a:cs typeface="Arial" charset="0"/>
                </a:defRPr>
              </a:lvl4pPr>
              <a:lvl5pPr marL="2057400" indent="-228600" eaLnBrk="0" hangingPunct="0">
                <a:defRPr sz="1600" b="1">
                  <a:solidFill>
                    <a:schemeClr val="tx1"/>
                  </a:solidFill>
                  <a:latin typeface="Verdana" pitchFamily="34" charset="0"/>
                  <a:cs typeface="Arial" charset="0"/>
                </a:defRPr>
              </a:lvl5pPr>
              <a:lvl6pPr marL="2514600" indent="-228600" eaLnBrk="0" fontAlgn="base" hangingPunct="0">
                <a:spcBef>
                  <a:spcPct val="0"/>
                </a:spcBef>
                <a:spcAft>
                  <a:spcPct val="0"/>
                </a:spcAft>
                <a:defRPr sz="1600" b="1">
                  <a:solidFill>
                    <a:schemeClr val="tx1"/>
                  </a:solidFill>
                  <a:latin typeface="Verdana" pitchFamily="34" charset="0"/>
                  <a:cs typeface="Arial" charset="0"/>
                </a:defRPr>
              </a:lvl6pPr>
              <a:lvl7pPr marL="2971800" indent="-228600" eaLnBrk="0" fontAlgn="base" hangingPunct="0">
                <a:spcBef>
                  <a:spcPct val="0"/>
                </a:spcBef>
                <a:spcAft>
                  <a:spcPct val="0"/>
                </a:spcAft>
                <a:defRPr sz="1600" b="1">
                  <a:solidFill>
                    <a:schemeClr val="tx1"/>
                  </a:solidFill>
                  <a:latin typeface="Verdana" pitchFamily="34" charset="0"/>
                  <a:cs typeface="Arial" charset="0"/>
                </a:defRPr>
              </a:lvl7pPr>
              <a:lvl8pPr marL="3429000" indent="-228600" eaLnBrk="0" fontAlgn="base" hangingPunct="0">
                <a:spcBef>
                  <a:spcPct val="0"/>
                </a:spcBef>
                <a:spcAft>
                  <a:spcPct val="0"/>
                </a:spcAft>
                <a:defRPr sz="1600" b="1">
                  <a:solidFill>
                    <a:schemeClr val="tx1"/>
                  </a:solidFill>
                  <a:latin typeface="Verdana" pitchFamily="34" charset="0"/>
                  <a:cs typeface="Arial" charset="0"/>
                </a:defRPr>
              </a:lvl8pPr>
              <a:lvl9pPr marL="3886200" indent="-228600" eaLnBrk="0" fontAlgn="base" hangingPunct="0">
                <a:spcBef>
                  <a:spcPct val="0"/>
                </a:spcBef>
                <a:spcAft>
                  <a:spcPct val="0"/>
                </a:spcAft>
                <a:defRPr sz="1600" b="1">
                  <a:solidFill>
                    <a:schemeClr val="tx1"/>
                  </a:solidFill>
                  <a:latin typeface="Verdana" pitchFamily="34" charset="0"/>
                  <a:cs typeface="Arial" charset="0"/>
                </a:defRPr>
              </a:lvl9pPr>
            </a:lstStyle>
            <a:p>
              <a:pPr algn="ctr"/>
              <a:r>
                <a:rPr lang="en-US" sz="1400">
                  <a:solidFill>
                    <a:srgbClr val="000000"/>
                  </a:solidFill>
                </a:rPr>
                <a:t>/Content</a:t>
              </a:r>
            </a:p>
          </p:txBody>
        </p:sp>
      </p:grpSp>
      <p:sp>
        <p:nvSpPr>
          <p:cNvPr id="7196" name="Line 16"/>
          <p:cNvSpPr>
            <a:spLocks noChangeShapeType="1"/>
          </p:cNvSpPr>
          <p:nvPr/>
        </p:nvSpPr>
        <p:spPr bwMode="auto">
          <a:xfrm>
            <a:off x="811213" y="2614613"/>
            <a:ext cx="12700" cy="1700212"/>
          </a:xfrm>
          <a:prstGeom prst="line">
            <a:avLst/>
          </a:prstGeom>
          <a:noFill/>
          <a:ln w="5715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n-CA"/>
          </a:p>
        </p:txBody>
      </p:sp>
      <p:sp>
        <p:nvSpPr>
          <p:cNvPr id="2" name="Text Box 10"/>
          <p:cNvSpPr txBox="1">
            <a:spLocks noChangeArrowheads="1"/>
          </p:cNvSpPr>
          <p:nvPr/>
        </p:nvSpPr>
        <p:spPr bwMode="auto">
          <a:xfrm>
            <a:off x="293688" y="5729288"/>
            <a:ext cx="1951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1600" b="1">
                <a:solidFill>
                  <a:schemeClr val="tx1"/>
                </a:solidFill>
                <a:latin typeface="Verdana" pitchFamily="34" charset="0"/>
                <a:cs typeface="Arial" charset="0"/>
              </a:defRPr>
            </a:lvl1pPr>
            <a:lvl2pPr marL="742950" indent="-285750" eaLnBrk="0" hangingPunct="0">
              <a:defRPr sz="1600" b="1">
                <a:solidFill>
                  <a:schemeClr val="tx1"/>
                </a:solidFill>
                <a:latin typeface="Verdana" pitchFamily="34" charset="0"/>
                <a:cs typeface="Arial" charset="0"/>
              </a:defRPr>
            </a:lvl2pPr>
            <a:lvl3pPr marL="1143000" indent="-228600" eaLnBrk="0" hangingPunct="0">
              <a:defRPr sz="1600" b="1">
                <a:solidFill>
                  <a:schemeClr val="tx1"/>
                </a:solidFill>
                <a:latin typeface="Verdana" pitchFamily="34" charset="0"/>
                <a:cs typeface="Arial" charset="0"/>
              </a:defRPr>
            </a:lvl3pPr>
            <a:lvl4pPr marL="1600200" indent="-228600" eaLnBrk="0" hangingPunct="0">
              <a:defRPr sz="1600" b="1">
                <a:solidFill>
                  <a:schemeClr val="tx1"/>
                </a:solidFill>
                <a:latin typeface="Verdana" pitchFamily="34" charset="0"/>
                <a:cs typeface="Arial" charset="0"/>
              </a:defRPr>
            </a:lvl4pPr>
            <a:lvl5pPr marL="2057400" indent="-228600" eaLnBrk="0" hangingPunct="0">
              <a:defRPr sz="1600" b="1">
                <a:solidFill>
                  <a:schemeClr val="tx1"/>
                </a:solidFill>
                <a:latin typeface="Verdana" pitchFamily="34" charset="0"/>
                <a:cs typeface="Arial" charset="0"/>
              </a:defRPr>
            </a:lvl5pPr>
            <a:lvl6pPr marL="2514600" indent="-228600" eaLnBrk="0" fontAlgn="base" hangingPunct="0">
              <a:spcBef>
                <a:spcPct val="0"/>
              </a:spcBef>
              <a:spcAft>
                <a:spcPct val="0"/>
              </a:spcAft>
              <a:defRPr sz="1600" b="1">
                <a:solidFill>
                  <a:schemeClr val="tx1"/>
                </a:solidFill>
                <a:latin typeface="Verdana" pitchFamily="34" charset="0"/>
                <a:cs typeface="Arial" charset="0"/>
              </a:defRPr>
            </a:lvl6pPr>
            <a:lvl7pPr marL="2971800" indent="-228600" eaLnBrk="0" fontAlgn="base" hangingPunct="0">
              <a:spcBef>
                <a:spcPct val="0"/>
              </a:spcBef>
              <a:spcAft>
                <a:spcPct val="0"/>
              </a:spcAft>
              <a:defRPr sz="1600" b="1">
                <a:solidFill>
                  <a:schemeClr val="tx1"/>
                </a:solidFill>
                <a:latin typeface="Verdana" pitchFamily="34" charset="0"/>
                <a:cs typeface="Arial" charset="0"/>
              </a:defRPr>
            </a:lvl7pPr>
            <a:lvl8pPr marL="3429000" indent="-228600" eaLnBrk="0" fontAlgn="base" hangingPunct="0">
              <a:spcBef>
                <a:spcPct val="0"/>
              </a:spcBef>
              <a:spcAft>
                <a:spcPct val="0"/>
              </a:spcAft>
              <a:defRPr sz="1600" b="1">
                <a:solidFill>
                  <a:schemeClr val="tx1"/>
                </a:solidFill>
                <a:latin typeface="Verdana" pitchFamily="34" charset="0"/>
                <a:cs typeface="Arial" charset="0"/>
              </a:defRPr>
            </a:lvl8pPr>
            <a:lvl9pPr marL="3886200" indent="-228600" eaLnBrk="0" fontAlgn="base" hangingPunct="0">
              <a:spcBef>
                <a:spcPct val="0"/>
              </a:spcBef>
              <a:spcAft>
                <a:spcPct val="0"/>
              </a:spcAft>
              <a:defRPr sz="1600" b="1">
                <a:solidFill>
                  <a:schemeClr val="tx1"/>
                </a:solidFill>
                <a:latin typeface="Verdana" pitchFamily="34" charset="0"/>
                <a:cs typeface="Arial" charset="0"/>
              </a:defRPr>
            </a:lvl9pPr>
          </a:lstStyle>
          <a:p>
            <a:pPr algn="ctr"/>
            <a:r>
              <a:rPr lang="en-US" sz="1400">
                <a:solidFill>
                  <a:srgbClr val="000000"/>
                </a:solidFill>
              </a:rPr>
              <a:t>Streaming Server</a:t>
            </a:r>
          </a:p>
        </p:txBody>
      </p:sp>
      <p:sp>
        <p:nvSpPr>
          <p:cNvPr id="7197" name="Rectangle 54"/>
          <p:cNvSpPr>
            <a:spLocks noGrp="1" noChangeArrowheads="1"/>
          </p:cNvSpPr>
          <p:nvPr>
            <p:ph type="title" idx="4294967295"/>
          </p:nvPr>
        </p:nvSpPr>
        <p:spPr/>
        <p:txBody>
          <a:bodyPr/>
          <a:lstStyle/>
          <a:p>
            <a:r>
              <a:rPr lang="en-US" dirty="0" smtClean="0"/>
              <a:t>Considerations for Implementing Application Virtualization</a:t>
            </a:r>
          </a:p>
        </p:txBody>
      </p:sp>
    </p:spTree>
    <p:extLst>
      <p:ext uri="{BB962C8B-B14F-4D97-AF65-F5344CB8AC3E}">
        <p14:creationId xmlns:p14="http://schemas.microsoft.com/office/powerpoint/2010/main" val="35925486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par>
                          <p:cTn id="7" fill="hold" nodeType="afterGroup">
                            <p:stCondLst>
                              <p:cond delay="0"/>
                            </p:stCondLst>
                            <p:childTnLst>
                              <p:par>
                                <p:cTn id="8" presetID="35" presetClass="path" presetSubtype="0" accel="50000" decel="50000" fill="hold" nodeType="afterEffect">
                                  <p:stCondLst>
                                    <p:cond delay="0"/>
                                  </p:stCondLst>
                                  <p:childTnLst>
                                    <p:animMotion origin="layout" path="M -8.33333E-7 6.93963E-8 L -0.29705 -0.10595 " pathEditMode="relative" rAng="0" ptsTypes="AA">
                                      <p:cBhvr>
                                        <p:cTn id="9" dur="2000" fill="hold"/>
                                        <p:tgtEl>
                                          <p:spTgt spid="36"/>
                                        </p:tgtEl>
                                        <p:attrNameLst>
                                          <p:attrName>ppt_x</p:attrName>
                                          <p:attrName>ppt_y</p:attrName>
                                        </p:attrNameLst>
                                      </p:cBhvr>
                                      <p:rCtr x="-14900" y="-5300"/>
                                    </p:animMotion>
                                  </p:childTnLst>
                                </p:cTn>
                              </p:par>
                            </p:childTnLst>
                          </p:cTn>
                        </p:par>
                      </p:childTnLst>
                    </p:cTn>
                  </p:par>
                  <p:par>
                    <p:cTn id="10" fill="hold" nodeType="clickPar">
                      <p:stCondLst>
                        <p:cond delay="indefinite"/>
                      </p:stCondLst>
                      <p:childTnLst>
                        <p:par>
                          <p:cTn id="11" fill="hold" nodeType="withGroup">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9"/>
                                        </p:tgtEl>
                                      </p:cBhvr>
                                    </p:animEffect>
                                    <p:animScale>
                                      <p:cBhvr>
                                        <p:cTn id="14" dur="250" autoRev="1" fill="hold"/>
                                        <p:tgtEl>
                                          <p:spTgt spid="9"/>
                                        </p:tgtEl>
                                      </p:cBhvr>
                                      <p:by x="105000" y="105000"/>
                                    </p:animScale>
                                  </p:childTnLst>
                                </p:cTn>
                              </p:par>
                            </p:childTnLst>
                          </p:cTn>
                        </p:par>
                      </p:childTnLst>
                    </p:cTn>
                  </p:par>
                  <p:par>
                    <p:cTn id="15" fill="hold" nodeType="clickPar">
                      <p:stCondLst>
                        <p:cond delay="indefinite"/>
                      </p:stCondLst>
                      <p:childTnLst>
                        <p:par>
                          <p:cTn id="16" fill="hold" nodeType="withGroup">
                            <p:stCondLst>
                              <p:cond delay="0"/>
                            </p:stCondLst>
                            <p:childTnLst>
                              <p:par>
                                <p:cTn id="17" presetID="26" presetClass="emph" presetSubtype="0" fill="hold" nodeType="clickEffect">
                                  <p:stCondLst>
                                    <p:cond delay="0"/>
                                  </p:stCondLst>
                                  <p:childTnLst>
                                    <p:animEffect transition="out" filter="fade">
                                      <p:cBhvr>
                                        <p:cTn id="18" dur="500" tmFilter="0, 0; .2, .5; .8, .5; 1, 0"/>
                                        <p:tgtEl>
                                          <p:spTgt spid="3"/>
                                        </p:tgtEl>
                                      </p:cBhvr>
                                    </p:animEffect>
                                    <p:animScale>
                                      <p:cBhvr>
                                        <p:cTn id="19" dur="250" autoRev="1" fill="hold"/>
                                        <p:tgtEl>
                                          <p:spTgt spid="3"/>
                                        </p:tgtEl>
                                      </p:cBhvr>
                                      <p:by x="105000" y="105000"/>
                                    </p:animScale>
                                  </p:childTnLst>
                                </p:cTn>
                              </p:par>
                            </p:childTnLst>
                          </p:cTn>
                        </p:par>
                      </p:childTnLst>
                    </p:cTn>
                  </p:par>
                  <p:par>
                    <p:cTn id="20" fill="hold" nodeType="clickPar">
                      <p:stCondLst>
                        <p:cond delay="indefinite"/>
                      </p:stCondLst>
                      <p:childTnLst>
                        <p:par>
                          <p:cTn id="21" fill="hold" nodeType="withGroup">
                            <p:stCondLst>
                              <p:cond delay="0"/>
                            </p:stCondLst>
                            <p:childTnLst>
                              <p:par>
                                <p:cTn id="22" presetID="26" presetClass="emph" presetSubtype="0" fill="hold" nodeType="clickEffect">
                                  <p:stCondLst>
                                    <p:cond delay="0"/>
                                  </p:stCondLst>
                                  <p:childTnLst>
                                    <p:animEffect transition="out" filter="fade">
                                      <p:cBhvr>
                                        <p:cTn id="23" dur="500" tmFilter="0, 0; .2, .5; .8, .5; 1, 0"/>
                                        <p:tgtEl>
                                          <p:spTgt spid="4"/>
                                        </p:tgtEl>
                                      </p:cBhvr>
                                    </p:animEffect>
                                    <p:animScale>
                                      <p:cBhvr>
                                        <p:cTn id="24" dur="250" autoRev="1" fill="hold"/>
                                        <p:tgtEl>
                                          <p:spTgt spid="4"/>
                                        </p:tgtEl>
                                      </p:cBhvr>
                                      <p:by x="105000" y="105000"/>
                                    </p:animScale>
                                  </p:childTnLst>
                                </p:cTn>
                              </p:par>
                            </p:childTnLst>
                          </p:cTn>
                        </p:par>
                      </p:childTnLst>
                    </p:cTn>
                  </p:par>
                  <p:par>
                    <p:cTn id="25" fill="hold" nodeType="clickPar">
                      <p:stCondLst>
                        <p:cond delay="indefinite"/>
                      </p:stCondLst>
                      <p:childTnLst>
                        <p:par>
                          <p:cTn id="26" fill="hold" nodeType="withGroup">
                            <p:stCondLst>
                              <p:cond delay="0"/>
                            </p:stCondLst>
                            <p:childTnLst>
                              <p:par>
                                <p:cTn id="27" presetID="26" presetClass="emph" presetSubtype="0" fill="hold" nodeType="clickEffect">
                                  <p:stCondLst>
                                    <p:cond delay="0"/>
                                  </p:stCondLst>
                                  <p:childTnLst>
                                    <p:animEffect transition="out" filter="fade">
                                      <p:cBhvr>
                                        <p:cTn id="28" dur="500" tmFilter="0, 0; .2, .5; .8, .5; 1, 0"/>
                                        <p:tgtEl>
                                          <p:spTgt spid="5"/>
                                        </p:tgtEl>
                                      </p:cBhvr>
                                    </p:animEffect>
                                    <p:animScale>
                                      <p:cBhvr>
                                        <p:cTn id="29" dur="250" autoRev="1" fill="hold"/>
                                        <p:tgtEl>
                                          <p:spTgt spid="5"/>
                                        </p:tgtEl>
                                      </p:cBhvr>
                                      <p:by x="105000" y="105000"/>
                                    </p:animScale>
                                  </p:childTnLst>
                                </p:cTn>
                              </p:par>
                            </p:childTnLst>
                          </p:cTn>
                        </p:par>
                      </p:childTnLst>
                    </p:cTn>
                  </p:par>
                  <p:par>
                    <p:cTn id="30" fill="hold" nodeType="clickPar">
                      <p:stCondLst>
                        <p:cond delay="indefinite"/>
                      </p:stCondLst>
                      <p:childTnLst>
                        <p:par>
                          <p:cTn id="31" fill="hold" nodeType="withGroup">
                            <p:stCondLst>
                              <p:cond delay="0"/>
                            </p:stCondLst>
                            <p:childTnLst>
                              <p:par>
                                <p:cTn id="32" presetID="56" presetClass="path" presetSubtype="0" accel="50000" decel="50000" fill="hold" nodeType="clickEffect">
                                  <p:stCondLst>
                                    <p:cond delay="0"/>
                                  </p:stCondLst>
                                  <p:childTnLst>
                                    <p:animMotion origin="layout" path="M -0.29705 -0.10595 L -0.17118 -0.41499 " pathEditMode="relative" rAng="0" ptsTypes="AA">
                                      <p:cBhvr>
                                        <p:cTn id="33" dur="2000" fill="hold"/>
                                        <p:tgtEl>
                                          <p:spTgt spid="36"/>
                                        </p:tgtEl>
                                        <p:attrNameLst>
                                          <p:attrName>ppt_x</p:attrName>
                                          <p:attrName>ppt_y</p:attrName>
                                        </p:attrNameLst>
                                      </p:cBhvr>
                                      <p:rCtr x="6300" y="-15500"/>
                                    </p:animMotion>
                                  </p:childTnLst>
                                </p:cTn>
                              </p:par>
                            </p:childTnLst>
                          </p:cTn>
                        </p:par>
                        <p:par>
                          <p:cTn id="34" fill="hold" nodeType="afterGroup">
                            <p:stCondLst>
                              <p:cond delay="2000"/>
                            </p:stCondLst>
                            <p:childTnLst>
                              <p:par>
                                <p:cTn id="35" presetID="63" presetClass="path" presetSubtype="0" accel="50000" decel="50000" fill="hold" nodeType="afterEffect">
                                  <p:stCondLst>
                                    <p:cond delay="500"/>
                                  </p:stCondLst>
                                  <p:childTnLst>
                                    <p:animMotion origin="layout" path="M -0.17118 -0.41499 L 0.06684 -0.35392 " pathEditMode="relative" rAng="0" ptsTypes="AA">
                                      <p:cBhvr>
                                        <p:cTn id="36" dur="2000" fill="hold"/>
                                        <p:tgtEl>
                                          <p:spTgt spid="36"/>
                                        </p:tgtEl>
                                        <p:attrNameLst>
                                          <p:attrName>ppt_x</p:attrName>
                                          <p:attrName>ppt_y</p:attrName>
                                        </p:attrNameLst>
                                      </p:cBhvr>
                                      <p:rCtr x="11900" y="3100"/>
                                    </p:animMotion>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37"/>
                                        </p:tgtEl>
                                        <p:attrNameLst>
                                          <p:attrName>style.visibility</p:attrName>
                                        </p:attrNameLst>
                                      </p:cBhvr>
                                      <p:to>
                                        <p:strVal val="visible"/>
                                      </p:to>
                                    </p:set>
                                  </p:childTnLst>
                                </p:cTn>
                              </p:par>
                            </p:childTnLst>
                          </p:cTn>
                        </p:par>
                        <p:par>
                          <p:cTn id="41" fill="hold" nodeType="afterGroup">
                            <p:stCondLst>
                              <p:cond delay="0"/>
                            </p:stCondLst>
                            <p:childTnLst>
                              <p:par>
                                <p:cTn id="42" presetID="49" presetClass="path" presetSubtype="0" accel="50000" decel="50000" fill="hold" nodeType="afterEffect">
                                  <p:stCondLst>
                                    <p:cond delay="0"/>
                                  </p:stCondLst>
                                  <p:childTnLst>
                                    <p:animMotion origin="layout" path="M -0.00382 0.0007 L -0.24392 0.14963 " pathEditMode="relative" rAng="0" ptsTypes="AA">
                                      <p:cBhvr>
                                        <p:cTn id="43" dur="2000" fill="hold"/>
                                        <p:tgtEl>
                                          <p:spTgt spid="37"/>
                                        </p:tgtEl>
                                        <p:attrNameLst>
                                          <p:attrName>ppt_x</p:attrName>
                                          <p:attrName>ppt_y</p:attrName>
                                        </p:attrNameLst>
                                      </p:cBhvr>
                                      <p:rCtr x="-12000" y="7400"/>
                                    </p:animMotion>
                                  </p:childTnLst>
                                </p:cTn>
                              </p:par>
                            </p:childTnLst>
                          </p:cTn>
                        </p:par>
                        <p:par>
                          <p:cTn id="44" fill="hold" nodeType="afterGroup">
                            <p:stCondLst>
                              <p:cond delay="2000"/>
                            </p:stCondLst>
                            <p:childTnLst>
                              <p:par>
                                <p:cTn id="45" presetID="49" presetClass="path" presetSubtype="0" accel="50000" decel="50000" fill="hold" nodeType="afterEffect">
                                  <p:stCondLst>
                                    <p:cond delay="500"/>
                                  </p:stCondLst>
                                  <p:childTnLst>
                                    <p:animMotion origin="layout" path="M -0.24392 0.14966 L -0.01076 0.22114 " pathEditMode="relative" rAng="0" ptsTypes="AA">
                                      <p:cBhvr>
                                        <p:cTn id="46" dur="2000" fill="hold"/>
                                        <p:tgtEl>
                                          <p:spTgt spid="37"/>
                                        </p:tgtEl>
                                        <p:attrNameLst>
                                          <p:attrName>ppt_x</p:attrName>
                                          <p:attrName>ppt_y</p:attrName>
                                        </p:attrNameLst>
                                      </p:cBhvr>
                                      <p:rCtr x="11600" y="3600"/>
                                    </p:animMotion>
                                  </p:childTnLst>
                                </p:cTn>
                              </p:par>
                            </p:childTnLst>
                          </p:cTn>
                        </p:par>
                        <p:par>
                          <p:cTn id="47" fill="hold" nodeType="afterGroup">
                            <p:stCondLst>
                              <p:cond delay="4500"/>
                            </p:stCondLst>
                            <p:childTnLst>
                              <p:par>
                                <p:cTn id="48" presetID="1" presetClass="entr" presetSubtype="0"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withGroup">
                            <p:stCondLst>
                              <p:cond delay="0"/>
                            </p:stCondLst>
                            <p:childTnLst>
                              <p:par>
                                <p:cTn id="52" presetID="55" presetClass="entr" presetSubtype="0" fill="hold" grpId="0" nodeType="clickEffect">
                                  <p:stCondLst>
                                    <p:cond delay="500"/>
                                  </p:stCondLst>
                                  <p:childTnLst>
                                    <p:set>
                                      <p:cBhvr>
                                        <p:cTn id="53" dur="1" fill="hold">
                                          <p:stCondLst>
                                            <p:cond delay="0"/>
                                          </p:stCondLst>
                                        </p:cTn>
                                        <p:tgtEl>
                                          <p:spTgt spid="7186"/>
                                        </p:tgtEl>
                                        <p:attrNameLst>
                                          <p:attrName>style.visibility</p:attrName>
                                        </p:attrNameLst>
                                      </p:cBhvr>
                                      <p:to>
                                        <p:strVal val="visible"/>
                                      </p:to>
                                    </p:set>
                                    <p:anim calcmode="lin" valueType="num">
                                      <p:cBhvr>
                                        <p:cTn id="54" dur="1000" fill="hold"/>
                                        <p:tgtEl>
                                          <p:spTgt spid="7186"/>
                                        </p:tgtEl>
                                        <p:attrNameLst>
                                          <p:attrName>ppt_w</p:attrName>
                                        </p:attrNameLst>
                                      </p:cBhvr>
                                      <p:tavLst>
                                        <p:tav tm="0">
                                          <p:val>
                                            <p:strVal val="#ppt_w*0.70"/>
                                          </p:val>
                                        </p:tav>
                                        <p:tav tm="100000">
                                          <p:val>
                                            <p:strVal val="#ppt_w"/>
                                          </p:val>
                                        </p:tav>
                                      </p:tavLst>
                                    </p:anim>
                                    <p:anim calcmode="lin" valueType="num">
                                      <p:cBhvr>
                                        <p:cTn id="55" dur="1000" fill="hold"/>
                                        <p:tgtEl>
                                          <p:spTgt spid="7186"/>
                                        </p:tgtEl>
                                        <p:attrNameLst>
                                          <p:attrName>ppt_h</p:attrName>
                                        </p:attrNameLst>
                                      </p:cBhvr>
                                      <p:tavLst>
                                        <p:tav tm="0">
                                          <p:val>
                                            <p:strVal val="#ppt_h"/>
                                          </p:val>
                                        </p:tav>
                                        <p:tav tm="100000">
                                          <p:val>
                                            <p:strVal val="#ppt_h"/>
                                          </p:val>
                                        </p:tav>
                                      </p:tavLst>
                                    </p:anim>
                                    <p:animEffect transition="in" filter="fade">
                                      <p:cBhvr>
                                        <p:cTn id="56" dur="1000"/>
                                        <p:tgtEl>
                                          <p:spTgt spid="7186"/>
                                        </p:tgtEl>
                                      </p:cBhvr>
                                    </p:animEffect>
                                  </p:childTnLst>
                                </p:cTn>
                              </p:par>
                              <p:par>
                                <p:cTn id="57" presetID="55" presetClass="entr" presetSubtype="0" fill="hold" grpId="0" nodeType="withEffect">
                                  <p:stCondLst>
                                    <p:cond delay="500"/>
                                  </p:stCondLst>
                                  <p:childTnLst>
                                    <p:set>
                                      <p:cBhvr>
                                        <p:cTn id="58" dur="1" fill="hold">
                                          <p:stCondLst>
                                            <p:cond delay="0"/>
                                          </p:stCondLst>
                                        </p:cTn>
                                        <p:tgtEl>
                                          <p:spTgt spid="7196"/>
                                        </p:tgtEl>
                                        <p:attrNameLst>
                                          <p:attrName>style.visibility</p:attrName>
                                        </p:attrNameLst>
                                      </p:cBhvr>
                                      <p:to>
                                        <p:strVal val="visible"/>
                                      </p:to>
                                    </p:set>
                                    <p:anim calcmode="lin" valueType="num">
                                      <p:cBhvr>
                                        <p:cTn id="59" dur="1000" fill="hold"/>
                                        <p:tgtEl>
                                          <p:spTgt spid="7196"/>
                                        </p:tgtEl>
                                        <p:attrNameLst>
                                          <p:attrName>ppt_w</p:attrName>
                                        </p:attrNameLst>
                                      </p:cBhvr>
                                      <p:tavLst>
                                        <p:tav tm="0">
                                          <p:val>
                                            <p:strVal val="#ppt_w*0.70"/>
                                          </p:val>
                                        </p:tav>
                                        <p:tav tm="100000">
                                          <p:val>
                                            <p:strVal val="#ppt_w"/>
                                          </p:val>
                                        </p:tav>
                                      </p:tavLst>
                                    </p:anim>
                                    <p:anim calcmode="lin" valueType="num">
                                      <p:cBhvr>
                                        <p:cTn id="60" dur="1000" fill="hold"/>
                                        <p:tgtEl>
                                          <p:spTgt spid="7196"/>
                                        </p:tgtEl>
                                        <p:attrNameLst>
                                          <p:attrName>ppt_h</p:attrName>
                                        </p:attrNameLst>
                                      </p:cBhvr>
                                      <p:tavLst>
                                        <p:tav tm="0">
                                          <p:val>
                                            <p:strVal val="#ppt_h"/>
                                          </p:val>
                                        </p:tav>
                                        <p:tav tm="100000">
                                          <p:val>
                                            <p:strVal val="#ppt_h"/>
                                          </p:val>
                                        </p:tav>
                                      </p:tavLst>
                                    </p:anim>
                                    <p:animEffect transition="in" filter="fade">
                                      <p:cBhvr>
                                        <p:cTn id="61" dur="1000"/>
                                        <p:tgtEl>
                                          <p:spTgt spid="7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6" grpId="0" animBg="1"/>
      <p:bldP spid="719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Deploying Application Virtualization</a:t>
            </a:r>
            <a:endParaRPr lang="en-CA" dirty="0"/>
          </a:p>
        </p:txBody>
      </p:sp>
      <p:sp>
        <p:nvSpPr>
          <p:cNvPr id="4" name="AutoShape 4"/>
          <p:cNvSpPr>
            <a:spLocks noChangeArrowheads="1"/>
          </p:cNvSpPr>
          <p:nvPr/>
        </p:nvSpPr>
        <p:spPr bwMode="auto">
          <a:xfrm>
            <a:off x="226065" y="957944"/>
            <a:ext cx="8699500" cy="116114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US" dirty="0"/>
              <a:t>You can achieve the delivery of virtual applications to the App-V client through four main delivery </a:t>
            </a:r>
            <a:r>
              <a:rPr lang="en-US" dirty="0" smtClean="0"/>
              <a:t>models</a:t>
            </a:r>
            <a:endParaRPr lang="en-US" dirty="0">
              <a:cs typeface="Arial" charset="0"/>
            </a:endParaRPr>
          </a:p>
        </p:txBody>
      </p:sp>
      <p:sp>
        <p:nvSpPr>
          <p:cNvPr id="5" name="AutoShape 12"/>
          <p:cNvSpPr>
            <a:spLocks noChangeArrowheads="1"/>
          </p:cNvSpPr>
          <p:nvPr/>
        </p:nvSpPr>
        <p:spPr bwMode="auto">
          <a:xfrm>
            <a:off x="226065" y="2408903"/>
            <a:ext cx="8705850" cy="3164583"/>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Delivery models:</a:t>
            </a:r>
            <a:endParaRPr lang="en-GB" dirty="0">
              <a:ea typeface="PMingLiU" pitchFamily="18" charset="-120"/>
            </a:endParaRPr>
          </a:p>
        </p:txBody>
      </p:sp>
      <p:grpSp>
        <p:nvGrpSpPr>
          <p:cNvPr id="6" name="Group 18"/>
          <p:cNvGrpSpPr>
            <a:grpSpLocks/>
          </p:cNvGrpSpPr>
          <p:nvPr/>
        </p:nvGrpSpPr>
        <p:grpSpPr bwMode="auto">
          <a:xfrm>
            <a:off x="405451" y="2814169"/>
            <a:ext cx="8320617" cy="500804"/>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Full infrastructure model</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8"/>
          <p:cNvGrpSpPr>
            <a:grpSpLocks/>
          </p:cNvGrpSpPr>
          <p:nvPr/>
        </p:nvGrpSpPr>
        <p:grpSpPr bwMode="auto">
          <a:xfrm>
            <a:off x="405451" y="4130173"/>
            <a:ext cx="8320617" cy="500804"/>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Stand-alone model</a:t>
              </a:r>
              <a:endParaRPr lang="en-GB" dirty="0"/>
            </a:p>
          </p:txBody>
        </p:sp>
        <p:sp>
          <p:nvSpPr>
            <p:cNvPr id="11"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18681" y="3472171"/>
            <a:ext cx="8320617" cy="500804"/>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Lightweight infrastructure model</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18"/>
          <p:cNvGrpSpPr>
            <a:grpSpLocks/>
          </p:cNvGrpSpPr>
          <p:nvPr/>
        </p:nvGrpSpPr>
        <p:grpSpPr bwMode="auto">
          <a:xfrm>
            <a:off x="418681" y="4784092"/>
            <a:ext cx="8320617" cy="500804"/>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SCCM integrated model</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1462860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Cloud Services Considerations</a:t>
            </a:r>
            <a:endParaRPr lang="en-CA" dirty="0"/>
          </a:p>
        </p:txBody>
      </p:sp>
      <p:sp>
        <p:nvSpPr>
          <p:cNvPr id="4" name="AutoShape 12"/>
          <p:cNvSpPr>
            <a:spLocks noChangeArrowheads="1"/>
          </p:cNvSpPr>
          <p:nvPr/>
        </p:nvSpPr>
        <p:spPr bwMode="auto">
          <a:xfrm>
            <a:off x="219715" y="1948106"/>
            <a:ext cx="8705850" cy="2144919"/>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sz="1600" dirty="0" smtClean="0">
                <a:ea typeface="PMingLiU" pitchFamily="18" charset="-120"/>
              </a:rPr>
              <a:t>The Windows Azure platform is composed of three key components:</a:t>
            </a:r>
            <a:endParaRPr lang="en-GB" sz="1600" dirty="0">
              <a:ea typeface="PMingLiU" pitchFamily="18" charset="-120"/>
            </a:endParaRPr>
          </a:p>
        </p:txBody>
      </p:sp>
      <p:grpSp>
        <p:nvGrpSpPr>
          <p:cNvPr id="5" name="Group 18"/>
          <p:cNvGrpSpPr>
            <a:grpSpLocks/>
          </p:cNvGrpSpPr>
          <p:nvPr/>
        </p:nvGrpSpPr>
        <p:grpSpPr bwMode="auto">
          <a:xfrm>
            <a:off x="399101" y="2324345"/>
            <a:ext cx="8320617" cy="500804"/>
            <a:chOff x="757238" y="4884425"/>
            <a:chExt cx="8064501" cy="641350"/>
          </a:xfrm>
        </p:grpSpPr>
        <p:sp>
          <p:nvSpPr>
            <p:cNvPr id="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600" dirty="0"/>
                <a:t>	   </a:t>
              </a:r>
              <a:r>
                <a:rPr lang="en-GB" sz="1600" dirty="0" smtClean="0"/>
                <a:t>Windows Azure</a:t>
              </a:r>
              <a:endParaRPr lang="en-GB" sz="1600" dirty="0"/>
            </a:p>
          </p:txBody>
        </p:sp>
        <p:sp>
          <p:nvSpPr>
            <p:cNvPr id="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1600">
                  <a:solidFill>
                    <a:srgbClr val="990033"/>
                  </a:solidFill>
                  <a:latin typeface="Wingdings" pitchFamily="2" charset="2"/>
                  <a:cs typeface="Arial" charset="0"/>
                </a:rPr>
                <a:t>ü</a:t>
              </a:r>
            </a:p>
          </p:txBody>
        </p:sp>
      </p:grpSp>
      <p:grpSp>
        <p:nvGrpSpPr>
          <p:cNvPr id="8" name="Group 18"/>
          <p:cNvGrpSpPr>
            <a:grpSpLocks/>
          </p:cNvGrpSpPr>
          <p:nvPr/>
        </p:nvGrpSpPr>
        <p:grpSpPr bwMode="auto">
          <a:xfrm>
            <a:off x="399101" y="3479928"/>
            <a:ext cx="8320617" cy="500804"/>
            <a:chOff x="757238" y="4884425"/>
            <a:chExt cx="8064501" cy="641350"/>
          </a:xfrm>
        </p:grpSpPr>
        <p:sp>
          <p:nvSpPr>
            <p:cNvPr id="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600" dirty="0"/>
                <a:t>	   </a:t>
              </a:r>
              <a:r>
                <a:rPr lang="en-GB" sz="1600" dirty="0" smtClean="0"/>
                <a:t>Windows Azure </a:t>
              </a:r>
              <a:r>
                <a:rPr lang="en-GB" sz="1600" dirty="0" err="1" smtClean="0"/>
                <a:t>AppFabric</a:t>
              </a:r>
              <a:endParaRPr lang="en-GB" sz="1600" dirty="0"/>
            </a:p>
          </p:txBody>
        </p:sp>
        <p:sp>
          <p:nvSpPr>
            <p:cNvPr id="1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1600">
                  <a:solidFill>
                    <a:srgbClr val="990033"/>
                  </a:solidFill>
                  <a:latin typeface="Wingdings" pitchFamily="2" charset="2"/>
                  <a:cs typeface="Arial" charset="0"/>
                </a:rPr>
                <a:t>ü</a:t>
              </a:r>
            </a:p>
          </p:txBody>
        </p:sp>
      </p:grpSp>
      <p:grpSp>
        <p:nvGrpSpPr>
          <p:cNvPr id="11" name="Group 18"/>
          <p:cNvGrpSpPr>
            <a:grpSpLocks/>
          </p:cNvGrpSpPr>
          <p:nvPr/>
        </p:nvGrpSpPr>
        <p:grpSpPr bwMode="auto">
          <a:xfrm>
            <a:off x="412331" y="2902136"/>
            <a:ext cx="8320617" cy="500804"/>
            <a:chOff x="757238" y="4884425"/>
            <a:chExt cx="8064501" cy="641350"/>
          </a:xfrm>
        </p:grpSpPr>
        <p:sp>
          <p:nvSpPr>
            <p:cNvPr id="1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600" dirty="0" smtClean="0"/>
                <a:t>	   SQL Azure</a:t>
              </a:r>
              <a:endParaRPr lang="en-GB" sz="1600" dirty="0"/>
            </a:p>
          </p:txBody>
        </p:sp>
        <p:sp>
          <p:nvSpPr>
            <p:cNvPr id="1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1600">
                  <a:solidFill>
                    <a:srgbClr val="990033"/>
                  </a:solidFill>
                  <a:latin typeface="Wingdings" pitchFamily="2" charset="2"/>
                  <a:cs typeface="Arial" charset="0"/>
                </a:rPr>
                <a:t>ü</a:t>
              </a:r>
            </a:p>
          </p:txBody>
        </p:sp>
      </p:grpSp>
      <p:sp>
        <p:nvSpPr>
          <p:cNvPr id="14" name="AutoShape 12"/>
          <p:cNvSpPr>
            <a:spLocks noChangeArrowheads="1"/>
          </p:cNvSpPr>
          <p:nvPr/>
        </p:nvSpPr>
        <p:spPr bwMode="auto">
          <a:xfrm>
            <a:off x="219715" y="4228979"/>
            <a:ext cx="8705850" cy="2171810"/>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sz="1600" dirty="0" smtClean="0">
                <a:ea typeface="PMingLiU" pitchFamily="18" charset="-120"/>
              </a:rPr>
              <a:t>Windows Azure applications can be created using these three roles:</a:t>
            </a:r>
            <a:endParaRPr lang="en-GB" sz="1600" dirty="0">
              <a:ea typeface="PMingLiU" pitchFamily="18" charset="-120"/>
            </a:endParaRPr>
          </a:p>
        </p:txBody>
      </p:sp>
      <p:grpSp>
        <p:nvGrpSpPr>
          <p:cNvPr id="15" name="Group 18"/>
          <p:cNvGrpSpPr>
            <a:grpSpLocks/>
          </p:cNvGrpSpPr>
          <p:nvPr/>
        </p:nvGrpSpPr>
        <p:grpSpPr bwMode="auto">
          <a:xfrm>
            <a:off x="412331" y="4581318"/>
            <a:ext cx="8320617" cy="500804"/>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600" dirty="0"/>
                <a:t>	   </a:t>
              </a:r>
              <a:r>
                <a:rPr lang="en-GB" sz="1600" dirty="0" smtClean="0"/>
                <a:t>Web roles</a:t>
              </a:r>
              <a:endParaRPr lang="en-GB" sz="1600"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1600">
                  <a:solidFill>
                    <a:srgbClr val="990033"/>
                  </a:solidFill>
                  <a:latin typeface="Wingdings" pitchFamily="2" charset="2"/>
                  <a:cs typeface="Arial" charset="0"/>
                </a:rPr>
                <a:t>ü</a:t>
              </a:r>
            </a:p>
          </p:txBody>
        </p:sp>
      </p:grpSp>
      <p:grpSp>
        <p:nvGrpSpPr>
          <p:cNvPr id="18" name="Group 18"/>
          <p:cNvGrpSpPr>
            <a:grpSpLocks/>
          </p:cNvGrpSpPr>
          <p:nvPr/>
        </p:nvGrpSpPr>
        <p:grpSpPr bwMode="auto">
          <a:xfrm>
            <a:off x="399101" y="5754632"/>
            <a:ext cx="8320617" cy="500804"/>
            <a:chOff x="757238" y="4884425"/>
            <a:chExt cx="8064501" cy="641350"/>
          </a:xfrm>
        </p:grpSpPr>
        <p:sp>
          <p:nvSpPr>
            <p:cNvPr id="1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600" dirty="0"/>
                <a:t>	   </a:t>
              </a:r>
              <a:r>
                <a:rPr lang="en-GB" sz="1600" dirty="0" smtClean="0"/>
                <a:t>VM roles</a:t>
              </a:r>
              <a:endParaRPr lang="en-GB" sz="1600" dirty="0"/>
            </a:p>
          </p:txBody>
        </p:sp>
        <p:sp>
          <p:nvSpPr>
            <p:cNvPr id="2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1600">
                  <a:solidFill>
                    <a:srgbClr val="990033"/>
                  </a:solidFill>
                  <a:latin typeface="Wingdings" pitchFamily="2" charset="2"/>
                  <a:cs typeface="Arial" charset="0"/>
                </a:rPr>
                <a:t>ü</a:t>
              </a:r>
            </a:p>
          </p:txBody>
        </p:sp>
      </p:grpSp>
      <p:grpSp>
        <p:nvGrpSpPr>
          <p:cNvPr id="21" name="Group 18"/>
          <p:cNvGrpSpPr>
            <a:grpSpLocks/>
          </p:cNvGrpSpPr>
          <p:nvPr/>
        </p:nvGrpSpPr>
        <p:grpSpPr bwMode="auto">
          <a:xfrm>
            <a:off x="425561" y="5167975"/>
            <a:ext cx="8320617" cy="500804"/>
            <a:chOff x="757238" y="4884425"/>
            <a:chExt cx="8064501" cy="641350"/>
          </a:xfrm>
        </p:grpSpPr>
        <p:sp>
          <p:nvSpPr>
            <p:cNvPr id="2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600" dirty="0" smtClean="0"/>
                <a:t>	   Worker roles</a:t>
              </a:r>
              <a:endParaRPr lang="en-GB" sz="1600" dirty="0"/>
            </a:p>
          </p:txBody>
        </p:sp>
        <p:sp>
          <p:nvSpPr>
            <p:cNvPr id="2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1600">
                  <a:solidFill>
                    <a:srgbClr val="990033"/>
                  </a:solidFill>
                  <a:latin typeface="Wingdings" pitchFamily="2" charset="2"/>
                  <a:cs typeface="Arial" charset="0"/>
                </a:rPr>
                <a:t>ü</a:t>
              </a:r>
            </a:p>
          </p:txBody>
        </p:sp>
      </p:grpSp>
      <p:sp>
        <p:nvSpPr>
          <p:cNvPr id="24" name="AutoShape 4"/>
          <p:cNvSpPr>
            <a:spLocks noChangeArrowheads="1"/>
          </p:cNvSpPr>
          <p:nvPr/>
        </p:nvSpPr>
        <p:spPr bwMode="auto">
          <a:xfrm>
            <a:off x="226065" y="812805"/>
            <a:ext cx="8699500" cy="986970"/>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US" dirty="0" smtClean="0"/>
              <a:t>Windows Azure platform for developing applications that leverage cloud-based resources and infrastructure</a:t>
            </a:r>
            <a:endParaRPr lang="en-US" dirty="0">
              <a:cs typeface="Arial" charset="0"/>
            </a:endParaRPr>
          </a:p>
        </p:txBody>
      </p:sp>
    </p:spTree>
    <p:extLst>
      <p:ext uri="{BB962C8B-B14F-4D97-AF65-F5344CB8AC3E}">
        <p14:creationId xmlns:p14="http://schemas.microsoft.com/office/powerpoint/2010/main" val="34003404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dirty="0" smtClean="0"/>
              <a:t>Lab: </a:t>
            </a:r>
            <a:r>
              <a:rPr lang="en-US" dirty="0"/>
              <a:t>Planning and Provisioning Application Servers</a:t>
            </a:r>
            <a:endParaRPr lang="en-US" dirty="0" smtClean="0"/>
          </a:p>
        </p:txBody>
      </p:sp>
      <p:sp>
        <p:nvSpPr>
          <p:cNvPr id="40963" name="Rectangle 3"/>
          <p:cNvSpPr>
            <a:spLocks noChangeArrowheads="1"/>
          </p:cNvSpPr>
          <p:nvPr/>
        </p:nvSpPr>
        <p:spPr bwMode="auto">
          <a:xfrm>
            <a:off x="496888" y="1089025"/>
            <a:ext cx="7751762" cy="438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174625" indent="-174625" eaLnBrk="0" hangingPunct="0">
              <a:lnSpc>
                <a:spcPct val="90000"/>
              </a:lnSpc>
              <a:spcBef>
                <a:spcPct val="70000"/>
              </a:spcBef>
              <a:buClr>
                <a:schemeClr val="hlink"/>
              </a:buClr>
              <a:buSzPct val="90000"/>
              <a:buFontTx/>
              <a:buChar char="•"/>
            </a:pPr>
            <a:r>
              <a:rPr lang="en-CA" sz="2000" b="0" dirty="0"/>
              <a:t>Exercise 1: </a:t>
            </a:r>
            <a:r>
              <a:rPr lang="en-CA" sz="2000" b="0" dirty="0" smtClean="0"/>
              <a:t>Planning Application Deployment</a:t>
            </a:r>
          </a:p>
          <a:p>
            <a:pPr marL="174625" indent="-174625" eaLnBrk="0" hangingPunct="0">
              <a:lnSpc>
                <a:spcPct val="90000"/>
              </a:lnSpc>
              <a:spcBef>
                <a:spcPct val="70000"/>
              </a:spcBef>
              <a:buClr>
                <a:schemeClr val="hlink"/>
              </a:buClr>
              <a:buSzPct val="90000"/>
              <a:buFontTx/>
              <a:buChar char="•"/>
            </a:pPr>
            <a:r>
              <a:rPr lang="en-CA" sz="2000" b="0" dirty="0"/>
              <a:t>Exercise 2: Configuring Remote Desktop Policies </a:t>
            </a:r>
            <a:endParaRPr lang="en-CA" sz="2000" b="0" dirty="0" smtClean="0"/>
          </a:p>
          <a:p>
            <a:pPr marL="174625" indent="-174625" eaLnBrk="0" hangingPunct="0">
              <a:lnSpc>
                <a:spcPct val="90000"/>
              </a:lnSpc>
              <a:spcBef>
                <a:spcPct val="70000"/>
              </a:spcBef>
              <a:buClr>
                <a:schemeClr val="hlink"/>
              </a:buClr>
              <a:buSzPct val="90000"/>
              <a:buFontTx/>
              <a:buChar char="•"/>
            </a:pPr>
            <a:r>
              <a:rPr lang="en-CA" sz="2000" b="0" dirty="0"/>
              <a:t>Exercise 3: </a:t>
            </a:r>
            <a:r>
              <a:rPr lang="en-CA" sz="2000" b="0" dirty="0" smtClean="0"/>
              <a:t>Installing and Configuring Remote Desktop Gateway</a:t>
            </a:r>
            <a:endParaRPr lang="en-CA" sz="2000" b="0" dirty="0"/>
          </a:p>
        </p:txBody>
      </p:sp>
      <p:sp>
        <p:nvSpPr>
          <p:cNvPr id="40964" name="Rectangle 131"/>
          <p:cNvSpPr>
            <a:spLocks noChangeArrowheads="1"/>
          </p:cNvSpPr>
          <p:nvPr/>
        </p:nvSpPr>
        <p:spPr bwMode="auto">
          <a:xfrm>
            <a:off x="460019" y="5772663"/>
            <a:ext cx="403383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ctr" eaLnBrk="0" hangingPunct="0"/>
            <a:r>
              <a:rPr lang="en-GB" sz="1600" dirty="0"/>
              <a:t>Estimated time: </a:t>
            </a:r>
            <a:r>
              <a:rPr lang="en-US" sz="1600" dirty="0" smtClean="0">
                <a:ea typeface="굴림" pitchFamily="34" charset="-127"/>
              </a:rPr>
              <a:t>45</a:t>
            </a:r>
            <a:r>
              <a:rPr lang="en-US" altLang="ko-KR" sz="1600" dirty="0" smtClean="0">
                <a:ea typeface="굴림" pitchFamily="34" charset="-127"/>
              </a:rPr>
              <a:t> </a:t>
            </a:r>
            <a:r>
              <a:rPr lang="en-GB" sz="1600" dirty="0" smtClean="0">
                <a:ea typeface="굴림" pitchFamily="34" charset="-127"/>
              </a:rPr>
              <a:t>minutes</a:t>
            </a:r>
            <a:endParaRPr lang="en-GB" sz="1600" dirty="0">
              <a:ea typeface="굴림" pitchFamily="34" charset="-127"/>
            </a:endParaRPr>
          </a:p>
        </p:txBody>
      </p:sp>
      <p:sp>
        <p:nvSpPr>
          <p:cNvPr id="40965" name="Rectangle 29"/>
          <p:cNvSpPr>
            <a:spLocks noChangeArrowheads="1"/>
          </p:cNvSpPr>
          <p:nvPr/>
        </p:nvSpPr>
        <p:spPr bwMode="auto">
          <a:xfrm>
            <a:off x="410919" y="3100298"/>
            <a:ext cx="450373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p>
            <a:pPr eaLnBrk="0" hangingPunct="0">
              <a:lnSpc>
                <a:spcPct val="90000"/>
              </a:lnSpc>
              <a:spcBef>
                <a:spcPct val="70000"/>
              </a:spcBef>
              <a:buClr>
                <a:schemeClr val="hlink"/>
              </a:buClr>
              <a:buSzPct val="90000"/>
              <a:tabLst>
                <a:tab pos="2176463" algn="l"/>
              </a:tabLst>
            </a:pPr>
            <a:r>
              <a:rPr lang="en-GB" sz="1900" b="0" dirty="0"/>
              <a:t>Logon information</a:t>
            </a:r>
          </a:p>
        </p:txBody>
      </p:sp>
      <p:graphicFrame>
        <p:nvGraphicFramePr>
          <p:cNvPr id="6" name="Group 130"/>
          <p:cNvGraphicFramePr>
            <a:graphicFrameLocks noGrp="1"/>
          </p:cNvGraphicFramePr>
          <p:nvPr>
            <p:extLst>
              <p:ext uri="{D42A27DB-BD31-4B8C-83A1-F6EECF244321}">
                <p14:modId xmlns:p14="http://schemas.microsoft.com/office/powerpoint/2010/main" val="3978967190"/>
              </p:ext>
            </p:extLst>
          </p:nvPr>
        </p:nvGraphicFramePr>
        <p:xfrm>
          <a:off x="425450" y="3610072"/>
          <a:ext cx="5567119" cy="2119758"/>
        </p:xfrm>
        <a:graphic>
          <a:graphicData uri="http://schemas.openxmlformats.org/drawingml/2006/table">
            <a:tbl>
              <a:tblPr>
                <a:tableStyleId>{284E427A-3D55-4303-BF80-6455036E1DE7}</a:tableStyleId>
              </a:tblPr>
              <a:tblGrid>
                <a:gridCol w="2714625"/>
                <a:gridCol w="2852494"/>
              </a:tblGrid>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Virtual machines</a:t>
                      </a:r>
                      <a:endParaRPr kumimoji="0" lang="en-US" sz="1800" b="0" i="1"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6433A-NYC-DC1</a:t>
                      </a:r>
                      <a:r>
                        <a:rPr kumimoji="0" lang="en-US" sz="1800" b="0" i="0" u="none" strike="noStrike" cap="none" normalizeH="0" baseline="0" dirty="0" smtClean="0">
                          <a:ln>
                            <a:noFill/>
                          </a:ln>
                          <a:solidFill>
                            <a:schemeClr val="tx1"/>
                          </a:solidFill>
                          <a:effectLst/>
                          <a:latin typeface="Verdana" pitchFamily="34" charset="0"/>
                        </a:rPr>
                        <a:t/>
                      </a:r>
                      <a:br>
                        <a:rPr kumimoji="0" lang="en-US" sz="1800" b="0" i="0" u="none" strike="noStrike" cap="none" normalizeH="0" baseline="0" dirty="0" smtClean="0">
                          <a:ln>
                            <a:noFill/>
                          </a:ln>
                          <a:solidFill>
                            <a:schemeClr val="tx1"/>
                          </a:solidFill>
                          <a:effectLst/>
                          <a:latin typeface="Verdana" pitchFamily="34" charset="0"/>
                        </a:rPr>
                      </a:br>
                      <a:r>
                        <a:rPr kumimoji="0" lang="en-US" sz="1800" b="0" i="0" u="none" strike="noStrike" cap="none" normalizeH="0" baseline="0" dirty="0" smtClean="0">
                          <a:ln>
                            <a:noFill/>
                          </a:ln>
                          <a:solidFill>
                            <a:schemeClr val="tx1"/>
                          </a:solidFill>
                          <a:effectLst/>
                          <a:latin typeface="Verdana" pitchFamily="34" charset="0"/>
                        </a:rPr>
                        <a:t>6433A-NYC-SVR1</a:t>
                      </a:r>
                      <a:r>
                        <a:rPr kumimoji="0" lang="en-US" sz="1800" b="0" i="0" u="none" strike="noStrike" cap="none" normalizeH="0" baseline="0" dirty="0" smtClean="0">
                          <a:ln>
                            <a:noFill/>
                          </a:ln>
                          <a:solidFill>
                            <a:schemeClr val="dk1"/>
                          </a:solidFill>
                          <a:effectLst/>
                          <a:latin typeface="+mn-lt"/>
                        </a:rPr>
                        <a:t/>
                      </a:r>
                      <a:br>
                        <a:rPr kumimoji="0" lang="en-US" sz="1800" b="0" i="0" u="none" strike="noStrike" cap="none" normalizeH="0" baseline="0" dirty="0" smtClean="0">
                          <a:ln>
                            <a:noFill/>
                          </a:ln>
                          <a:solidFill>
                            <a:schemeClr val="dk1"/>
                          </a:solidFill>
                          <a:effectLst/>
                          <a:latin typeface="+mn-lt"/>
                        </a:rPr>
                      </a:br>
                      <a:r>
                        <a:rPr kumimoji="0" lang="en-US" sz="1800" b="0" i="0" u="none" strike="noStrike" cap="none" normalizeH="0" baseline="0" dirty="0" smtClean="0">
                          <a:ln>
                            <a:noFill/>
                          </a:ln>
                          <a:solidFill>
                            <a:schemeClr val="dk1"/>
                          </a:solidFill>
                          <a:effectLst/>
                          <a:latin typeface="+mn-lt"/>
                        </a:rPr>
                        <a:t>6433A-NYC-SVR2</a:t>
                      </a:r>
                      <a:br>
                        <a:rPr kumimoji="0" lang="en-US" sz="1800" b="0" i="0" u="none" strike="noStrike" cap="none" normalizeH="0" baseline="0" dirty="0" smtClean="0">
                          <a:ln>
                            <a:noFill/>
                          </a:ln>
                          <a:solidFill>
                            <a:schemeClr val="dk1"/>
                          </a:solidFill>
                          <a:effectLst/>
                          <a:latin typeface="+mn-lt"/>
                        </a:rPr>
                      </a:br>
                      <a:r>
                        <a:rPr kumimoji="0" lang="en-US" sz="1800" b="0" i="0" u="none" strike="noStrike" cap="none" normalizeH="0" baseline="0" dirty="0" smtClean="0">
                          <a:ln>
                            <a:noFill/>
                          </a:ln>
                          <a:solidFill>
                            <a:schemeClr val="dk1"/>
                          </a:solidFill>
                          <a:effectLst/>
                          <a:latin typeface="+mn-lt"/>
                        </a:rPr>
                        <a:t>6433A-NYC-CL1</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User name</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1800" u="none" strike="noStrike" cap="none" normalizeH="0" baseline="0" dirty="0" err="1" smtClean="0">
                          <a:ln>
                            <a:noFill/>
                          </a:ln>
                          <a:effectLst/>
                        </a:rPr>
                        <a:t>Contoso</a:t>
                      </a:r>
                      <a:r>
                        <a:rPr kumimoji="0" lang="en-US" sz="1800" u="none" strike="noStrike" cap="none" normalizeH="0" baseline="0" dirty="0" smtClean="0">
                          <a:ln>
                            <a:noFill/>
                          </a:ln>
                          <a:effectLst/>
                        </a:rPr>
                        <a:t>\Administrator</a:t>
                      </a:r>
                      <a:endParaRPr kumimoji="0" lang="en-US" sz="1800" b="0" i="0" u="none" strike="noStrike" cap="none" normalizeH="0" baseline="0" dirty="0" smtClean="0">
                        <a:ln>
                          <a:noFill/>
                        </a:ln>
                        <a:solidFill>
                          <a:srgbClr val="3E8CC6"/>
                        </a:solidFill>
                        <a:effectLst/>
                        <a:latin typeface="Verdana" pitchFamily="34" charset="0"/>
                      </a:endParaRPr>
                    </a:p>
                  </a:txBody>
                  <a:tcPr marT="91440" marB="91440" anchor="ctr" horzOverflow="overflow"/>
                </a:tc>
              </a:tr>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Password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rPr>
                        <a:t>Pa$$w0rd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bl>
          </a:graphicData>
        </a:graphic>
      </p:graphicFrame>
    </p:spTree>
    <p:extLst>
      <p:ext uri="{BB962C8B-B14F-4D97-AF65-F5344CB8AC3E}">
        <p14:creationId xmlns:p14="http://schemas.microsoft.com/office/powerpoint/2010/main" val="4793195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dirty="0" smtClean="0"/>
              <a:t>Lab Scenario</a:t>
            </a:r>
          </a:p>
        </p:txBody>
      </p:sp>
      <p:sp>
        <p:nvSpPr>
          <p:cNvPr id="41987" name="Rectangle 3"/>
          <p:cNvSpPr>
            <a:spLocks noChangeArrowheads="1"/>
          </p:cNvSpPr>
          <p:nvPr/>
        </p:nvSpPr>
        <p:spPr bwMode="auto">
          <a:xfrm>
            <a:off x="496888" y="1089025"/>
            <a:ext cx="7751762" cy="438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90000"/>
              </a:lnSpc>
              <a:spcBef>
                <a:spcPct val="70000"/>
              </a:spcBef>
              <a:buClr>
                <a:schemeClr val="hlink"/>
              </a:buClr>
              <a:buSzPct val="90000"/>
            </a:pPr>
            <a:endParaRPr lang="en-CA" sz="2000" b="0" dirty="0"/>
          </a:p>
        </p:txBody>
      </p:sp>
      <p:sp>
        <p:nvSpPr>
          <p:cNvPr id="6" name="Rectangle 3"/>
          <p:cNvSpPr txBox="1">
            <a:spLocks noChangeArrowheads="1"/>
          </p:cNvSpPr>
          <p:nvPr/>
        </p:nvSpPr>
        <p:spPr bwMode="auto">
          <a:xfrm>
            <a:off x="458788" y="887685"/>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CA" b="0" dirty="0"/>
              <a:t>You have been tasked with making changes to </a:t>
            </a:r>
            <a:r>
              <a:rPr lang="en-CA" b="0" dirty="0" err="1"/>
              <a:t>Contoso</a:t>
            </a:r>
            <a:r>
              <a:rPr lang="en-CA" b="0" dirty="0"/>
              <a:t>, </a:t>
            </a:r>
            <a:r>
              <a:rPr lang="en-CA" b="0" dirty="0" err="1" smtClean="0"/>
              <a:t>Ltd’s</a:t>
            </a:r>
            <a:r>
              <a:rPr lang="en-CA" b="0" dirty="0" smtClean="0"/>
              <a:t> </a:t>
            </a:r>
            <a:r>
              <a:rPr lang="en-CA" b="0" dirty="0"/>
              <a:t>application server infrastructure to accommodate the recent Windows Server 2008 migration.</a:t>
            </a:r>
          </a:p>
          <a:p>
            <a:pPr marL="0" indent="0">
              <a:buNone/>
            </a:pPr>
            <a:r>
              <a:rPr lang="en-CA" b="0" dirty="0"/>
              <a:t>All application servers have been upgraded to Windows Server 2008 R2. Your supervisor, Ed Meadows, has sent you an e-mail containing a new request for an application deployment for the Marketing department. Ed would like you to review the request and provide a recommendation for deploying the application</a:t>
            </a:r>
            <a:r>
              <a:rPr lang="en-CA" b="0" dirty="0" smtClean="0"/>
              <a:t>. </a:t>
            </a:r>
            <a:r>
              <a:rPr lang="en-CA" b="0" dirty="0"/>
              <a:t>Finally, you are to create a Group Policy object containing settings for the soon-to-be-implemented CRM application </a:t>
            </a:r>
          </a:p>
          <a:p>
            <a:pPr marL="0" indent="0">
              <a:buNone/>
            </a:pPr>
            <a:r>
              <a:rPr lang="en-CA" b="0" dirty="0" smtClean="0"/>
              <a:t>As </a:t>
            </a:r>
            <a:r>
              <a:rPr lang="en-CA" b="0" dirty="0"/>
              <a:t>well, you have been asked to ensure the reliability of a web server that is about to have volatile a test application deployed to it</a:t>
            </a:r>
            <a:r>
              <a:rPr lang="en-CA" b="0" dirty="0" smtClean="0"/>
              <a:t>.</a:t>
            </a:r>
            <a:endParaRPr lang="en-CA" b="0" dirty="0"/>
          </a:p>
        </p:txBody>
      </p:sp>
    </p:spTree>
    <p:extLst>
      <p:ext uri="{BB962C8B-B14F-4D97-AF65-F5344CB8AC3E}">
        <p14:creationId xmlns:p14="http://schemas.microsoft.com/office/powerpoint/2010/main" val="5601253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dirty="0" smtClean="0"/>
              <a:t>Lab Review</a:t>
            </a:r>
          </a:p>
        </p:txBody>
      </p:sp>
      <p:sp>
        <p:nvSpPr>
          <p:cNvPr id="39939" name="Rectangle 3"/>
          <p:cNvSpPr>
            <a:spLocks noGrp="1" noChangeArrowheads="1"/>
          </p:cNvSpPr>
          <p:nvPr>
            <p:ph type="body" idx="1"/>
          </p:nvPr>
        </p:nvSpPr>
        <p:spPr/>
        <p:txBody>
          <a:bodyPr/>
          <a:lstStyle/>
          <a:p>
            <a:r>
              <a:rPr lang="en-US" dirty="0"/>
              <a:t>What </a:t>
            </a:r>
            <a:r>
              <a:rPr lang="en-US" dirty="0" smtClean="0"/>
              <a:t>other application implementation method could be used to fulfill the requirements of Exercise 1?</a:t>
            </a:r>
          </a:p>
          <a:p>
            <a:r>
              <a:rPr lang="en-US" dirty="0" smtClean="0"/>
              <a:t>Why are IIS web applications more susceptible to errors or application failures that other application servers?</a:t>
            </a:r>
          </a:p>
          <a:p>
            <a:r>
              <a:rPr lang="en-US" dirty="0" smtClean="0"/>
              <a:t>What are the best methods available to mitigate these errors?</a:t>
            </a:r>
          </a:p>
          <a:p>
            <a:endParaRPr lang="en-US" dirty="0" smtClean="0"/>
          </a:p>
          <a:p>
            <a:endParaRPr lang="en-US" dirty="0"/>
          </a:p>
          <a:p>
            <a:pPr eaLnBrk="1" hangingPunct="1"/>
            <a:endParaRPr lang="en-US" dirty="0" smtClean="0"/>
          </a:p>
        </p:txBody>
      </p:sp>
    </p:spTree>
    <p:extLst>
      <p:ext uri="{BB962C8B-B14F-4D97-AF65-F5344CB8AC3E}">
        <p14:creationId xmlns:p14="http://schemas.microsoft.com/office/powerpoint/2010/main" val="20617432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smtClean="0"/>
              <a:t>Module Review and Takeaways</a:t>
            </a:r>
          </a:p>
        </p:txBody>
      </p:sp>
      <p:sp>
        <p:nvSpPr>
          <p:cNvPr id="39939" name="Rectangle 3"/>
          <p:cNvSpPr>
            <a:spLocks noGrp="1" noChangeArrowheads="1"/>
          </p:cNvSpPr>
          <p:nvPr>
            <p:ph type="body" idx="1"/>
          </p:nvPr>
        </p:nvSpPr>
        <p:spPr/>
        <p:txBody>
          <a:bodyPr/>
          <a:lstStyle/>
          <a:p>
            <a:pPr eaLnBrk="1" hangingPunct="1"/>
            <a:r>
              <a:rPr lang="en-US" dirty="0" smtClean="0"/>
              <a:t>Review Questions</a:t>
            </a:r>
          </a:p>
          <a:p>
            <a:pPr eaLnBrk="1" hangingPunct="1"/>
            <a:r>
              <a:rPr lang="en-US" dirty="0" smtClean="0"/>
              <a:t>Tools</a:t>
            </a:r>
          </a:p>
        </p:txBody>
      </p:sp>
    </p:spTree>
    <p:extLst>
      <p:ext uri="{BB962C8B-B14F-4D97-AF65-F5344CB8AC3E}">
        <p14:creationId xmlns:p14="http://schemas.microsoft.com/office/powerpoint/2010/main" val="19688715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a:t>Lesson 1: </a:t>
            </a:r>
            <a:r>
              <a:rPr lang="en-CA" dirty="0"/>
              <a:t>Planning and Provisioning Web Services</a:t>
            </a:r>
            <a:endParaRPr lang="en-US" dirty="0"/>
          </a:p>
        </p:txBody>
      </p:sp>
      <p:sp>
        <p:nvSpPr>
          <p:cNvPr id="6147" name="Rectangle 3"/>
          <p:cNvSpPr>
            <a:spLocks noGrp="1" noChangeArrowheads="1"/>
          </p:cNvSpPr>
          <p:nvPr>
            <p:ph type="body" idx="1"/>
          </p:nvPr>
        </p:nvSpPr>
        <p:spPr/>
        <p:txBody>
          <a:bodyPr/>
          <a:lstStyle/>
          <a:p>
            <a:r>
              <a:rPr lang="en-CA" dirty="0" smtClean="0"/>
              <a:t>Discussion: Web Services in the Organization</a:t>
            </a:r>
          </a:p>
          <a:p>
            <a:r>
              <a:rPr lang="en-CA" dirty="0" smtClean="0"/>
              <a:t>Planning for Web Services</a:t>
            </a:r>
          </a:p>
          <a:p>
            <a:r>
              <a:rPr lang="en-CA" dirty="0" smtClean="0"/>
              <a:t>Managing Application Pools</a:t>
            </a:r>
          </a:p>
          <a:p>
            <a:r>
              <a:rPr lang="en-CA" dirty="0" smtClean="0"/>
              <a:t>Ensuring Web Services Reliability</a:t>
            </a:r>
          </a:p>
          <a:p>
            <a:r>
              <a:rPr lang="en-CA" dirty="0" smtClean="0"/>
              <a:t>Demonstration: Improving Web Services Reliability</a:t>
            </a:r>
          </a:p>
          <a:p>
            <a:r>
              <a:rPr lang="en-CA" dirty="0" smtClean="0"/>
              <a:t>Deploying Web Applications</a:t>
            </a:r>
          </a:p>
          <a:p>
            <a:pPr marL="0" indent="0">
              <a:buNone/>
            </a:pPr>
            <a:endParaRPr lang="en-CA" dirty="0" smtClean="0"/>
          </a:p>
          <a:p>
            <a:endParaRPr lang="en-US" dirty="0" smtClean="0"/>
          </a:p>
          <a:p>
            <a:pPr eaLnBrk="1" hangingPunct="1"/>
            <a:endParaRPr lang="en-GB" dirty="0" smtClean="0"/>
          </a:p>
        </p:txBody>
      </p:sp>
    </p:spTree>
    <p:extLst>
      <p:ext uri="{BB962C8B-B14F-4D97-AF65-F5344CB8AC3E}">
        <p14:creationId xmlns:p14="http://schemas.microsoft.com/office/powerpoint/2010/main" val="35220324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Discussion: </a:t>
            </a:r>
            <a:r>
              <a:rPr lang="en-GB" dirty="0" smtClean="0"/>
              <a:t>Web Services in the Organization</a:t>
            </a:r>
            <a:endParaRPr lang="en-GB" dirty="0"/>
          </a:p>
        </p:txBody>
      </p:sp>
      <p:pic>
        <p:nvPicPr>
          <p:cNvPr id="6" name="Picture 9" descr="C:\Users\tfrink.NORTHAMERICA\Pictures\MSL Approved graphics from Vendor Resource Toolkit\Graphics\Collection_Group.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43125" y="3303588"/>
            <a:ext cx="3819525" cy="2762250"/>
          </a:xfrm>
          <a:prstGeom prst="rect">
            <a:avLst/>
          </a:prstGeom>
          <a:noFill/>
          <a:ln>
            <a:noFill/>
          </a:ln>
          <a:extLst/>
        </p:spPr>
      </p:pic>
      <p:pic>
        <p:nvPicPr>
          <p:cNvPr id="7" name="Picture 8" descr="C:\Users\tfrink.NORTHAMERICA\Pictures\MSL Approved graphics from Vendor Resource Toolkit\Graphics\ChatBubbl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43125" y="1095375"/>
            <a:ext cx="6523038" cy="2784475"/>
          </a:xfrm>
          <a:prstGeom prst="rect">
            <a:avLst/>
          </a:prstGeom>
          <a:noFill/>
          <a:ln>
            <a:noFill/>
          </a:ln>
          <a:extLst/>
        </p:spPr>
      </p:pic>
      <p:sp>
        <p:nvSpPr>
          <p:cNvPr id="8" name="TextBox 10"/>
          <p:cNvSpPr txBox="1">
            <a:spLocks noChangeArrowheads="1"/>
          </p:cNvSpPr>
          <p:nvPr/>
        </p:nvSpPr>
        <p:spPr bwMode="auto">
          <a:xfrm>
            <a:off x="3424238" y="1606550"/>
            <a:ext cx="40544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CA" sz="2000" dirty="0">
                <a:latin typeface="Arial" pitchFamily="34" charset="0"/>
              </a:rPr>
              <a:t>What is your experience with delivering or managing web services in your environment?</a:t>
            </a:r>
            <a:endParaRPr lang="en-US" sz="2000" dirty="0">
              <a:latin typeface="Arial" pitchFamily="34" charset="0"/>
            </a:endParaRPr>
          </a:p>
        </p:txBody>
      </p:sp>
    </p:spTree>
    <p:extLst>
      <p:ext uri="{BB962C8B-B14F-4D97-AF65-F5344CB8AC3E}">
        <p14:creationId xmlns:p14="http://schemas.microsoft.com/office/powerpoint/2010/main" val="40448030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Planning for Web Services</a:t>
            </a:r>
          </a:p>
        </p:txBody>
      </p:sp>
      <p:sp>
        <p:nvSpPr>
          <p:cNvPr id="26" name="AutoShape 12"/>
          <p:cNvSpPr>
            <a:spLocks noChangeArrowheads="1"/>
          </p:cNvSpPr>
          <p:nvPr/>
        </p:nvSpPr>
        <p:spPr bwMode="auto">
          <a:xfrm>
            <a:off x="196093" y="3091541"/>
            <a:ext cx="8705850" cy="3265714"/>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sz="1600" dirty="0" smtClean="0">
                <a:ea typeface="PMingLiU" pitchFamily="18" charset="-120"/>
              </a:rPr>
              <a:t>Considerations for deploying web services</a:t>
            </a:r>
            <a:endParaRPr lang="en-GB" sz="1600" dirty="0">
              <a:ea typeface="PMingLiU" pitchFamily="18" charset="-120"/>
            </a:endParaRPr>
          </a:p>
        </p:txBody>
      </p:sp>
      <p:sp>
        <p:nvSpPr>
          <p:cNvPr id="34" name="AutoShape 8"/>
          <p:cNvSpPr>
            <a:spLocks noChangeArrowheads="1"/>
          </p:cNvSpPr>
          <p:nvPr/>
        </p:nvSpPr>
        <p:spPr bwMode="auto">
          <a:xfrm>
            <a:off x="377371" y="3555999"/>
            <a:ext cx="8343295" cy="2670628"/>
          </a:xfrm>
          <a:prstGeom prst="roundRect">
            <a:avLst>
              <a:gd name="adj" fmla="val 4167"/>
            </a:avLst>
          </a:prstGeom>
          <a:solidFill>
            <a:srgbClr val="F2E7CE"/>
          </a:solidFill>
          <a:ln w="9525" algn="ctr">
            <a:solidFill>
              <a:srgbClr val="333333"/>
            </a:solidFill>
            <a:round/>
            <a:headEnd/>
            <a:tailEnd/>
          </a:ln>
        </p:spPr>
        <p:txBody>
          <a:bodyPr anchor="t"/>
          <a:lstStyle/>
          <a:p>
            <a:pPr marL="169863" indent="-169863" eaLnBrk="0" hangingPunct="0">
              <a:lnSpc>
                <a:spcPct val="90000"/>
              </a:lnSpc>
              <a:spcBef>
                <a:spcPct val="40000"/>
              </a:spcBef>
              <a:buClr>
                <a:srgbClr val="006699"/>
              </a:buClr>
            </a:pPr>
            <a:endParaRPr lang="en-GB" sz="1400" dirty="0"/>
          </a:p>
        </p:txBody>
      </p:sp>
      <p:graphicFrame>
        <p:nvGraphicFramePr>
          <p:cNvPr id="3" name="Table 2"/>
          <p:cNvGraphicFramePr>
            <a:graphicFrameLocks noGrp="1"/>
          </p:cNvGraphicFramePr>
          <p:nvPr>
            <p:extLst>
              <p:ext uri="{D42A27DB-BD31-4B8C-83A1-F6EECF244321}">
                <p14:modId xmlns:p14="http://schemas.microsoft.com/office/powerpoint/2010/main" val="410585289"/>
              </p:ext>
            </p:extLst>
          </p:nvPr>
        </p:nvGraphicFramePr>
        <p:xfrm>
          <a:off x="507999" y="3602371"/>
          <a:ext cx="8069944" cy="2529840"/>
        </p:xfrm>
        <a:graphic>
          <a:graphicData uri="http://schemas.openxmlformats.org/drawingml/2006/table">
            <a:tbl>
              <a:tblPr firstRow="1" bandRow="1">
                <a:tableStyleId>{5C22544A-7EE6-4342-B048-85BDC9FD1C3A}</a:tableStyleId>
              </a:tblPr>
              <a:tblGrid>
                <a:gridCol w="4034972"/>
                <a:gridCol w="4034972"/>
              </a:tblGrid>
              <a:tr h="1944914">
                <a:tc>
                  <a:txBody>
                    <a:bodyPr/>
                    <a:lstStyle/>
                    <a:p>
                      <a:pPr marL="285750" indent="-285750">
                        <a:lnSpc>
                          <a:spcPct val="200000"/>
                        </a:lnSpc>
                        <a:buFont typeface="Arial" pitchFamily="34" charset="0"/>
                        <a:buChar char="•"/>
                      </a:pPr>
                      <a:r>
                        <a:rPr lang="en-CA" sz="1600" dirty="0" smtClean="0">
                          <a:solidFill>
                            <a:schemeClr val="tx1"/>
                          </a:solidFill>
                        </a:rPr>
                        <a:t>Software</a:t>
                      </a:r>
                      <a:r>
                        <a:rPr lang="en-CA" sz="1600" baseline="0" dirty="0" smtClean="0">
                          <a:solidFill>
                            <a:schemeClr val="tx1"/>
                          </a:solidFill>
                        </a:rPr>
                        <a:t> Requirements</a:t>
                      </a:r>
                    </a:p>
                    <a:p>
                      <a:pPr marL="285750" indent="-285750">
                        <a:lnSpc>
                          <a:spcPct val="200000"/>
                        </a:lnSpc>
                        <a:buFont typeface="Arial" pitchFamily="34" charset="0"/>
                        <a:buChar char="•"/>
                      </a:pPr>
                      <a:r>
                        <a:rPr lang="en-CA" sz="1600" baseline="0" dirty="0" smtClean="0">
                          <a:solidFill>
                            <a:schemeClr val="tx1"/>
                          </a:solidFill>
                        </a:rPr>
                        <a:t>Isolation Requirements</a:t>
                      </a:r>
                    </a:p>
                    <a:p>
                      <a:pPr marL="285750" indent="-285750">
                        <a:lnSpc>
                          <a:spcPct val="200000"/>
                        </a:lnSpc>
                        <a:buFont typeface="Arial" pitchFamily="34" charset="0"/>
                        <a:buChar char="•"/>
                      </a:pPr>
                      <a:r>
                        <a:rPr lang="en-CA" sz="1600" baseline="0" dirty="0" smtClean="0">
                          <a:solidFill>
                            <a:schemeClr val="tx1"/>
                          </a:solidFill>
                        </a:rPr>
                        <a:t>Number of  Users</a:t>
                      </a:r>
                    </a:p>
                    <a:p>
                      <a:pPr marL="285750" indent="-285750">
                        <a:lnSpc>
                          <a:spcPct val="200000"/>
                        </a:lnSpc>
                        <a:buFont typeface="Arial" pitchFamily="34" charset="0"/>
                        <a:buChar char="•"/>
                      </a:pPr>
                      <a:r>
                        <a:rPr lang="en-CA" sz="1600" baseline="0" dirty="0" smtClean="0">
                          <a:solidFill>
                            <a:schemeClr val="tx1"/>
                          </a:solidFill>
                        </a:rPr>
                        <a:t>Location of Users</a:t>
                      </a:r>
                    </a:p>
                    <a:p>
                      <a:pPr marL="285750" indent="-285750">
                        <a:lnSpc>
                          <a:spcPct val="200000"/>
                        </a:lnSpc>
                        <a:buFont typeface="Arial" pitchFamily="34" charset="0"/>
                        <a:buChar char="•"/>
                      </a:pPr>
                      <a:r>
                        <a:rPr lang="en-CA" sz="1600" baseline="0" dirty="0" smtClean="0">
                          <a:solidFill>
                            <a:schemeClr val="tx1"/>
                          </a:solidFill>
                        </a:rPr>
                        <a:t>Bandwidth requirements</a:t>
                      </a: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E7CE"/>
                    </a:solidFill>
                  </a:tcPr>
                </a:tc>
                <a:tc>
                  <a:txBody>
                    <a:bodyPr/>
                    <a:lstStyle/>
                    <a:p>
                      <a:pPr marL="285750" indent="-285750">
                        <a:lnSpc>
                          <a:spcPct val="200000"/>
                        </a:lnSpc>
                        <a:buFont typeface="Arial" pitchFamily="34" charset="0"/>
                        <a:buChar char="•"/>
                      </a:pPr>
                      <a:r>
                        <a:rPr lang="en-CA" sz="1600" dirty="0" smtClean="0">
                          <a:solidFill>
                            <a:schemeClr val="tx1"/>
                          </a:solidFill>
                        </a:rPr>
                        <a:t>Disk Capacity Requirements</a:t>
                      </a:r>
                    </a:p>
                    <a:p>
                      <a:pPr marL="285750" indent="-285750">
                        <a:lnSpc>
                          <a:spcPct val="200000"/>
                        </a:lnSpc>
                        <a:buFont typeface="Arial" pitchFamily="34" charset="0"/>
                        <a:buChar char="•"/>
                      </a:pPr>
                      <a:r>
                        <a:rPr lang="en-CA" sz="1600" dirty="0" smtClean="0">
                          <a:solidFill>
                            <a:schemeClr val="tx1"/>
                          </a:solidFill>
                        </a:rPr>
                        <a:t>Disk Performance</a:t>
                      </a:r>
                    </a:p>
                    <a:p>
                      <a:pPr marL="285750" indent="-285750">
                        <a:lnSpc>
                          <a:spcPct val="200000"/>
                        </a:lnSpc>
                        <a:buFont typeface="Arial" pitchFamily="34" charset="0"/>
                        <a:buChar char="•"/>
                      </a:pPr>
                      <a:r>
                        <a:rPr lang="en-CA" sz="1600" dirty="0" smtClean="0">
                          <a:solidFill>
                            <a:schemeClr val="tx1"/>
                          </a:solidFill>
                        </a:rPr>
                        <a:t>Authentication</a:t>
                      </a:r>
                      <a:r>
                        <a:rPr lang="en-CA" sz="1600" baseline="0" dirty="0" smtClean="0">
                          <a:solidFill>
                            <a:schemeClr val="tx1"/>
                          </a:solidFill>
                        </a:rPr>
                        <a:t> Methods</a:t>
                      </a:r>
                    </a:p>
                    <a:p>
                      <a:pPr marL="285750" indent="-285750">
                        <a:lnSpc>
                          <a:spcPct val="200000"/>
                        </a:lnSpc>
                        <a:buFont typeface="Arial" pitchFamily="34" charset="0"/>
                        <a:buChar char="•"/>
                      </a:pPr>
                      <a:r>
                        <a:rPr lang="en-CA" sz="1600" baseline="0" dirty="0" smtClean="0">
                          <a:solidFill>
                            <a:schemeClr val="tx1"/>
                          </a:solidFill>
                        </a:rPr>
                        <a:t>CPU and Memory usage</a:t>
                      </a:r>
                    </a:p>
                    <a:p>
                      <a:pPr marL="285750" indent="-285750">
                        <a:lnSpc>
                          <a:spcPct val="200000"/>
                        </a:lnSpc>
                        <a:buFont typeface="Arial" pitchFamily="34" charset="0"/>
                        <a:buChar char="•"/>
                      </a:pPr>
                      <a:r>
                        <a:rPr lang="en-CA" sz="1600" baseline="0" dirty="0" smtClean="0">
                          <a:solidFill>
                            <a:schemeClr val="tx1"/>
                          </a:solidFill>
                        </a:rPr>
                        <a:t>Planned Growth</a:t>
                      </a:r>
                      <a:endParaRPr lang="en-CA" sz="1600" dirty="0">
                        <a:solidFill>
                          <a:schemeClr val="tx1"/>
                        </a:solidFill>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E7CE"/>
                    </a:solidFill>
                  </a:tcPr>
                </a:tc>
              </a:tr>
            </a:tbl>
          </a:graphicData>
        </a:graphic>
      </p:graphicFrame>
      <p:sp>
        <p:nvSpPr>
          <p:cNvPr id="19" name="AutoShape 12"/>
          <p:cNvSpPr>
            <a:spLocks noChangeArrowheads="1"/>
          </p:cNvSpPr>
          <p:nvPr/>
        </p:nvSpPr>
        <p:spPr bwMode="auto">
          <a:xfrm>
            <a:off x="196093" y="816426"/>
            <a:ext cx="8705850" cy="2115460"/>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sz="1600" dirty="0" smtClean="0">
                <a:ea typeface="PMingLiU" pitchFamily="18" charset="-120"/>
              </a:rPr>
              <a:t>IIS versions in Windows Server 2008</a:t>
            </a:r>
            <a:endParaRPr lang="en-GB" sz="1600" dirty="0">
              <a:ea typeface="PMingLiU" pitchFamily="18" charset="-120"/>
            </a:endParaRPr>
          </a:p>
        </p:txBody>
      </p:sp>
      <p:graphicFrame>
        <p:nvGraphicFramePr>
          <p:cNvPr id="22" name="Table 21"/>
          <p:cNvGraphicFramePr>
            <a:graphicFrameLocks noGrp="1"/>
          </p:cNvGraphicFramePr>
          <p:nvPr>
            <p:extLst>
              <p:ext uri="{D42A27DB-BD31-4B8C-83A1-F6EECF244321}">
                <p14:modId xmlns:p14="http://schemas.microsoft.com/office/powerpoint/2010/main" val="1021028203"/>
              </p:ext>
            </p:extLst>
          </p:nvPr>
        </p:nvGraphicFramePr>
        <p:xfrm>
          <a:off x="377371" y="1204686"/>
          <a:ext cx="8360229" cy="1524000"/>
        </p:xfrm>
        <a:graphic>
          <a:graphicData uri="http://schemas.openxmlformats.org/drawingml/2006/table">
            <a:tbl>
              <a:tblPr/>
              <a:tblGrid>
                <a:gridCol w="4470400"/>
                <a:gridCol w="3889829"/>
              </a:tblGrid>
              <a:tr h="508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600" b="1" i="0" u="none" strike="noStrike" cap="none" normalizeH="0" baseline="0" dirty="0" smtClean="0">
                          <a:ln>
                            <a:noFill/>
                          </a:ln>
                          <a:solidFill>
                            <a:srgbClr val="FFFFFF"/>
                          </a:solidFill>
                          <a:effectLst/>
                          <a:latin typeface="Verdana" pitchFamily="34" charset="0"/>
                        </a:rPr>
                        <a:t>Release</a:t>
                      </a: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7F9BB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600" b="1" i="0" u="none" strike="noStrike" cap="none" normalizeH="0" baseline="0" dirty="0" smtClean="0">
                          <a:ln>
                            <a:noFill/>
                          </a:ln>
                          <a:solidFill>
                            <a:srgbClr val="FFFFFF"/>
                          </a:solidFill>
                          <a:effectLst/>
                          <a:latin typeface="Verdana" pitchFamily="34" charset="0"/>
                        </a:rPr>
                        <a:t>IIS Version</a:t>
                      </a:r>
                    </a:p>
                  </a:txBody>
                  <a:tcPr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7F9BBC"/>
                    </a:solidFill>
                  </a:tcPr>
                </a:tc>
              </a:tr>
              <a:tr h="508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600" b="1" i="0" u="none" strike="noStrike" cap="none" normalizeH="0" baseline="0" dirty="0" smtClean="0">
                          <a:ln>
                            <a:noFill/>
                          </a:ln>
                          <a:solidFill>
                            <a:srgbClr val="000000"/>
                          </a:solidFill>
                          <a:effectLst/>
                          <a:latin typeface="Verdana" pitchFamily="34" charset="0"/>
                        </a:rPr>
                        <a:t>Windows Server 2008 Initial Release</a:t>
                      </a: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8DE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600" b="1" i="0" u="none" strike="noStrike" cap="none" normalizeH="0" baseline="0" dirty="0" smtClean="0">
                          <a:ln>
                            <a:noFill/>
                          </a:ln>
                          <a:solidFill>
                            <a:srgbClr val="000000"/>
                          </a:solidFill>
                          <a:effectLst/>
                          <a:latin typeface="Verdana" pitchFamily="34" charset="0"/>
                        </a:rPr>
                        <a:t>IIS 7.0</a:t>
                      </a:r>
                    </a:p>
                  </a:txBody>
                  <a:tcPr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8DEE7"/>
                    </a:solidFill>
                  </a:tcPr>
                </a:tc>
              </a:tr>
              <a:tr h="508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600" b="1" i="0" u="none" strike="noStrike" cap="none" normalizeH="0" baseline="0" dirty="0" smtClean="0">
                          <a:ln>
                            <a:noFill/>
                          </a:ln>
                          <a:solidFill>
                            <a:srgbClr val="000000"/>
                          </a:solidFill>
                          <a:effectLst/>
                          <a:latin typeface="Verdana" pitchFamily="34" charset="0"/>
                        </a:rPr>
                        <a:t>Windows Server 2008 R2</a:t>
                      </a: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CEF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600" b="1" i="0" u="none" strike="noStrike" cap="none" normalizeH="0" baseline="0" dirty="0" smtClean="0">
                          <a:ln>
                            <a:noFill/>
                          </a:ln>
                          <a:solidFill>
                            <a:srgbClr val="000000"/>
                          </a:solidFill>
                          <a:effectLst/>
                          <a:latin typeface="Verdana" pitchFamily="34" charset="0"/>
                        </a:rPr>
                        <a:t>IIS 7.5</a:t>
                      </a:r>
                    </a:p>
                  </a:txBody>
                  <a:tcPr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CEFF4"/>
                    </a:solidFill>
                  </a:tcPr>
                </a:tc>
              </a:tr>
            </a:tbl>
          </a:graphicData>
        </a:graphic>
      </p:graphicFrame>
    </p:spTree>
    <p:extLst>
      <p:ext uri="{BB962C8B-B14F-4D97-AF65-F5344CB8AC3E}">
        <p14:creationId xmlns:p14="http://schemas.microsoft.com/office/powerpoint/2010/main" val="23959418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Managing Application Pools</a:t>
            </a:r>
            <a:endParaRPr lang="en-GB" dirty="0"/>
          </a:p>
        </p:txBody>
      </p:sp>
      <p:sp>
        <p:nvSpPr>
          <p:cNvPr id="5" name="AutoShape 4"/>
          <p:cNvSpPr>
            <a:spLocks noChangeArrowheads="1"/>
          </p:cNvSpPr>
          <p:nvPr/>
        </p:nvSpPr>
        <p:spPr bwMode="auto">
          <a:xfrm>
            <a:off x="1273848" y="1854346"/>
            <a:ext cx="1933802" cy="644124"/>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GB" dirty="0" err="1" smtClean="0"/>
              <a:t>WebAppA</a:t>
            </a:r>
            <a:endParaRPr lang="en-US" dirty="0">
              <a:cs typeface="Arial" charset="0"/>
            </a:endParaRPr>
          </a:p>
        </p:txBody>
      </p:sp>
      <p:sp>
        <p:nvSpPr>
          <p:cNvPr id="18" name="AutoShape 4"/>
          <p:cNvSpPr>
            <a:spLocks noChangeArrowheads="1"/>
          </p:cNvSpPr>
          <p:nvPr/>
        </p:nvSpPr>
        <p:spPr bwMode="auto">
          <a:xfrm>
            <a:off x="787620" y="1020508"/>
            <a:ext cx="1999116" cy="578809"/>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GB" dirty="0" smtClean="0"/>
              <a:t>AppPool1</a:t>
            </a:r>
            <a:endParaRPr lang="en-US" dirty="0">
              <a:cs typeface="Arial" charset="0"/>
            </a:endParaRPr>
          </a:p>
        </p:txBody>
      </p:sp>
      <p:sp>
        <p:nvSpPr>
          <p:cNvPr id="19" name="AutoShape 4"/>
          <p:cNvSpPr>
            <a:spLocks noChangeArrowheads="1"/>
          </p:cNvSpPr>
          <p:nvPr/>
        </p:nvSpPr>
        <p:spPr bwMode="auto">
          <a:xfrm>
            <a:off x="1273848" y="2753500"/>
            <a:ext cx="1933802" cy="644124"/>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GB" dirty="0" err="1" smtClean="0"/>
              <a:t>WebAppB</a:t>
            </a:r>
            <a:endParaRPr lang="en-US" dirty="0">
              <a:cs typeface="Arial" charset="0"/>
            </a:endParaRPr>
          </a:p>
        </p:txBody>
      </p:sp>
      <p:cxnSp>
        <p:nvCxnSpPr>
          <p:cNvPr id="8" name="Elbow Connector 7"/>
          <p:cNvCxnSpPr>
            <a:stCxn id="18" idx="1"/>
            <a:endCxn id="5" idx="1"/>
          </p:cNvCxnSpPr>
          <p:nvPr/>
        </p:nvCxnSpPr>
        <p:spPr bwMode="auto">
          <a:xfrm rot="10800000" flipH="1" flipV="1">
            <a:off x="787620" y="1309912"/>
            <a:ext cx="486228" cy="866495"/>
          </a:xfrm>
          <a:prstGeom prst="bentConnector3">
            <a:avLst>
              <a:gd name="adj1" fmla="val -47015"/>
            </a:avLst>
          </a:prstGeom>
          <a:gradFill rotWithShape="1">
            <a:gsLst>
              <a:gs pos="0">
                <a:srgbClr val="E4CD9A"/>
              </a:gs>
              <a:gs pos="100000">
                <a:srgbClr val="EEEFD7"/>
              </a:gs>
            </a:gsLst>
            <a:lin ang="2700000" scaled="1"/>
          </a:gradFill>
          <a:ln w="9525" cap="flat" cmpd="sng" algn="ctr">
            <a:solidFill>
              <a:schemeClr val="tx1"/>
            </a:solidFill>
            <a:prstDash val="solid"/>
            <a:round/>
            <a:headEnd type="none" w="med" len="med"/>
            <a:tailEnd type="none" w="med" len="med"/>
          </a:ln>
          <a:effectLst>
            <a:outerShdw dist="35921" dir="2700000" algn="ctr" rotWithShape="0">
              <a:srgbClr val="AFAFAF"/>
            </a:outerShdw>
          </a:effectLst>
        </p:spPr>
      </p:cxnSp>
      <p:cxnSp>
        <p:nvCxnSpPr>
          <p:cNvPr id="27" name="Elbow Connector 26"/>
          <p:cNvCxnSpPr>
            <a:stCxn id="18" idx="1"/>
            <a:endCxn id="19" idx="1"/>
          </p:cNvCxnSpPr>
          <p:nvPr/>
        </p:nvCxnSpPr>
        <p:spPr bwMode="auto">
          <a:xfrm rot="10800000" flipH="1" flipV="1">
            <a:off x="787620" y="1309912"/>
            <a:ext cx="486228" cy="1765649"/>
          </a:xfrm>
          <a:prstGeom prst="bentConnector3">
            <a:avLst>
              <a:gd name="adj1" fmla="val -47015"/>
            </a:avLst>
          </a:prstGeom>
          <a:gradFill rotWithShape="1">
            <a:gsLst>
              <a:gs pos="0">
                <a:srgbClr val="E4CD9A"/>
              </a:gs>
              <a:gs pos="100000">
                <a:srgbClr val="EEEFD7"/>
              </a:gs>
            </a:gsLst>
            <a:lin ang="2700000" scaled="1"/>
          </a:gradFill>
          <a:ln w="9525" cap="flat" cmpd="sng" algn="ctr">
            <a:solidFill>
              <a:schemeClr val="tx1"/>
            </a:solidFill>
            <a:prstDash val="solid"/>
            <a:round/>
            <a:headEnd type="none" w="med" len="med"/>
            <a:tailEnd type="none" w="med" len="med"/>
          </a:ln>
          <a:effectLst>
            <a:outerShdw dist="35921" dir="2700000" algn="ctr" rotWithShape="0">
              <a:srgbClr val="AFAFAF"/>
            </a:outerShdw>
          </a:effectLst>
        </p:spPr>
      </p:cxnSp>
      <p:sp>
        <p:nvSpPr>
          <p:cNvPr id="32" name="AutoShape 4"/>
          <p:cNvSpPr>
            <a:spLocks noChangeArrowheads="1"/>
          </p:cNvSpPr>
          <p:nvPr/>
        </p:nvSpPr>
        <p:spPr bwMode="auto">
          <a:xfrm>
            <a:off x="1273847" y="4735429"/>
            <a:ext cx="1933802" cy="644124"/>
          </a:xfrm>
          <a:prstGeom prst="roundRect">
            <a:avLst>
              <a:gd name="adj" fmla="val 4167"/>
            </a:avLst>
          </a:prstGeom>
          <a:gradFill flip="none" rotWithShape="1">
            <a:gsLst>
              <a:gs pos="0">
                <a:srgbClr val="3CC4C4">
                  <a:tint val="66000"/>
                  <a:satMod val="160000"/>
                </a:srgbClr>
              </a:gs>
              <a:gs pos="50000">
                <a:srgbClr val="3CC4C4">
                  <a:tint val="44500"/>
                  <a:satMod val="160000"/>
                </a:srgbClr>
              </a:gs>
              <a:gs pos="100000">
                <a:srgbClr val="3CC4C4">
                  <a:tint val="23500"/>
                  <a:satMod val="160000"/>
                </a:srgbClr>
              </a:gs>
            </a:gsLst>
            <a:lin ang="5400000" scaled="1"/>
            <a:tileRect/>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GB" dirty="0" err="1" smtClean="0"/>
              <a:t>WebAppY</a:t>
            </a:r>
            <a:endParaRPr lang="en-US" dirty="0">
              <a:cs typeface="Arial" charset="0"/>
            </a:endParaRPr>
          </a:p>
        </p:txBody>
      </p:sp>
      <p:sp>
        <p:nvSpPr>
          <p:cNvPr id="45" name="AutoShape 4"/>
          <p:cNvSpPr>
            <a:spLocks noChangeArrowheads="1"/>
          </p:cNvSpPr>
          <p:nvPr/>
        </p:nvSpPr>
        <p:spPr bwMode="auto">
          <a:xfrm>
            <a:off x="787619" y="3901591"/>
            <a:ext cx="1999116" cy="578809"/>
          </a:xfrm>
          <a:prstGeom prst="roundRect">
            <a:avLst>
              <a:gd name="adj" fmla="val 4167"/>
            </a:avLst>
          </a:prstGeom>
          <a:gradFill flip="none" rotWithShape="1">
            <a:gsLst>
              <a:gs pos="0">
                <a:srgbClr val="3CC4C4">
                  <a:tint val="66000"/>
                  <a:satMod val="160000"/>
                </a:srgbClr>
              </a:gs>
              <a:gs pos="50000">
                <a:srgbClr val="3CC4C4">
                  <a:tint val="44500"/>
                  <a:satMod val="160000"/>
                </a:srgbClr>
              </a:gs>
              <a:gs pos="100000">
                <a:srgbClr val="3CC4C4">
                  <a:tint val="23500"/>
                  <a:satMod val="160000"/>
                </a:srgbClr>
              </a:gs>
            </a:gsLst>
            <a:lin ang="5400000" scaled="1"/>
            <a:tileRect/>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GB" dirty="0" smtClean="0"/>
              <a:t>AppPool2</a:t>
            </a:r>
            <a:endParaRPr lang="en-US" dirty="0">
              <a:cs typeface="Arial" charset="0"/>
            </a:endParaRPr>
          </a:p>
        </p:txBody>
      </p:sp>
      <p:sp>
        <p:nvSpPr>
          <p:cNvPr id="46" name="AutoShape 4"/>
          <p:cNvSpPr>
            <a:spLocks noChangeArrowheads="1"/>
          </p:cNvSpPr>
          <p:nvPr/>
        </p:nvSpPr>
        <p:spPr bwMode="auto">
          <a:xfrm>
            <a:off x="1273847" y="5634583"/>
            <a:ext cx="1933802" cy="644124"/>
          </a:xfrm>
          <a:prstGeom prst="roundRect">
            <a:avLst>
              <a:gd name="adj" fmla="val 4167"/>
            </a:avLst>
          </a:prstGeom>
          <a:gradFill flip="none" rotWithShape="1">
            <a:gsLst>
              <a:gs pos="0">
                <a:srgbClr val="3CC4C4">
                  <a:tint val="66000"/>
                  <a:satMod val="160000"/>
                </a:srgbClr>
              </a:gs>
              <a:gs pos="50000">
                <a:srgbClr val="3CC4C4">
                  <a:tint val="44500"/>
                  <a:satMod val="160000"/>
                </a:srgbClr>
              </a:gs>
              <a:gs pos="100000">
                <a:srgbClr val="3CC4C4">
                  <a:tint val="23500"/>
                  <a:satMod val="160000"/>
                </a:srgbClr>
              </a:gs>
            </a:gsLst>
            <a:lin ang="5400000" scaled="1"/>
            <a:tileRect/>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GB" dirty="0" err="1" smtClean="0"/>
              <a:t>WebAppZ</a:t>
            </a:r>
            <a:endParaRPr lang="en-US" dirty="0">
              <a:cs typeface="Arial" charset="0"/>
            </a:endParaRPr>
          </a:p>
        </p:txBody>
      </p:sp>
      <p:cxnSp>
        <p:nvCxnSpPr>
          <p:cNvPr id="47" name="Elbow Connector 46"/>
          <p:cNvCxnSpPr>
            <a:stCxn id="45" idx="1"/>
            <a:endCxn id="32" idx="1"/>
          </p:cNvCxnSpPr>
          <p:nvPr/>
        </p:nvCxnSpPr>
        <p:spPr bwMode="auto">
          <a:xfrm rot="10800000" flipH="1" flipV="1">
            <a:off x="787619" y="4190995"/>
            <a:ext cx="486228" cy="866495"/>
          </a:xfrm>
          <a:prstGeom prst="bentConnector3">
            <a:avLst>
              <a:gd name="adj1" fmla="val -47015"/>
            </a:avLst>
          </a:prstGeom>
          <a:gradFill rotWithShape="1">
            <a:gsLst>
              <a:gs pos="0">
                <a:srgbClr val="E4CD9A"/>
              </a:gs>
              <a:gs pos="100000">
                <a:srgbClr val="EEEFD7"/>
              </a:gs>
            </a:gsLst>
            <a:lin ang="2700000" scaled="1"/>
          </a:gradFill>
          <a:ln w="9525" cap="flat" cmpd="sng" algn="ctr">
            <a:solidFill>
              <a:schemeClr val="tx1"/>
            </a:solidFill>
            <a:prstDash val="solid"/>
            <a:round/>
            <a:headEnd type="none" w="med" len="med"/>
            <a:tailEnd type="none" w="med" len="med"/>
          </a:ln>
          <a:effectLst>
            <a:outerShdw dist="35921" dir="2700000" algn="ctr" rotWithShape="0">
              <a:srgbClr val="AFAFAF"/>
            </a:outerShdw>
          </a:effectLst>
        </p:spPr>
      </p:cxnSp>
      <p:cxnSp>
        <p:nvCxnSpPr>
          <p:cNvPr id="48" name="Elbow Connector 47"/>
          <p:cNvCxnSpPr>
            <a:stCxn id="45" idx="1"/>
            <a:endCxn id="46" idx="1"/>
          </p:cNvCxnSpPr>
          <p:nvPr/>
        </p:nvCxnSpPr>
        <p:spPr bwMode="auto">
          <a:xfrm rot="10800000" flipH="1" flipV="1">
            <a:off x="787619" y="4190995"/>
            <a:ext cx="486228" cy="1765649"/>
          </a:xfrm>
          <a:prstGeom prst="bentConnector3">
            <a:avLst>
              <a:gd name="adj1" fmla="val -47015"/>
            </a:avLst>
          </a:prstGeom>
          <a:gradFill rotWithShape="1">
            <a:gsLst>
              <a:gs pos="0">
                <a:srgbClr val="E4CD9A"/>
              </a:gs>
              <a:gs pos="100000">
                <a:srgbClr val="EEEFD7"/>
              </a:gs>
            </a:gsLst>
            <a:lin ang="2700000" scaled="1"/>
          </a:gradFill>
          <a:ln w="9525" cap="flat" cmpd="sng" algn="ctr">
            <a:solidFill>
              <a:schemeClr val="tx1"/>
            </a:solidFill>
            <a:prstDash val="solid"/>
            <a:round/>
            <a:headEnd type="none" w="med" len="med"/>
            <a:tailEnd type="none" w="med" len="med"/>
          </a:ln>
          <a:effectLst>
            <a:outerShdw dist="35921" dir="2700000" algn="ctr" rotWithShape="0">
              <a:srgbClr val="AFAFAF"/>
            </a:outerShdw>
          </a:effectLst>
        </p:spPr>
      </p:cxnSp>
      <p:sp>
        <p:nvSpPr>
          <p:cNvPr id="49" name="AutoShape 4"/>
          <p:cNvSpPr>
            <a:spLocks noChangeArrowheads="1"/>
          </p:cNvSpPr>
          <p:nvPr/>
        </p:nvSpPr>
        <p:spPr bwMode="auto">
          <a:xfrm>
            <a:off x="4771787" y="1020507"/>
            <a:ext cx="2790156" cy="578809"/>
          </a:xfrm>
          <a:prstGeom prst="roundRect">
            <a:avLst>
              <a:gd name="adj" fmla="val 4167"/>
            </a:avLst>
          </a:prstGeom>
          <a:no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GB" dirty="0"/>
              <a:t>w</a:t>
            </a:r>
            <a:r>
              <a:rPr lang="en-GB" dirty="0" smtClean="0"/>
              <a:t>3wp.exe</a:t>
            </a:r>
            <a:endParaRPr lang="en-US" dirty="0">
              <a:cs typeface="Arial" charset="0"/>
            </a:endParaRPr>
          </a:p>
        </p:txBody>
      </p:sp>
      <p:sp>
        <p:nvSpPr>
          <p:cNvPr id="50" name="AutoShape 4"/>
          <p:cNvSpPr>
            <a:spLocks noChangeArrowheads="1"/>
          </p:cNvSpPr>
          <p:nvPr/>
        </p:nvSpPr>
        <p:spPr bwMode="auto">
          <a:xfrm>
            <a:off x="4771787" y="3901590"/>
            <a:ext cx="2790156" cy="578809"/>
          </a:xfrm>
          <a:prstGeom prst="roundRect">
            <a:avLst>
              <a:gd name="adj" fmla="val 4167"/>
            </a:avLst>
          </a:prstGeom>
          <a:no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GB" dirty="0"/>
              <a:t>w</a:t>
            </a:r>
            <a:r>
              <a:rPr lang="en-GB" dirty="0" smtClean="0"/>
              <a:t>3wp.exe</a:t>
            </a:r>
            <a:endParaRPr lang="en-US" dirty="0">
              <a:cs typeface="Arial" charset="0"/>
            </a:endParaRPr>
          </a:p>
        </p:txBody>
      </p:sp>
      <p:cxnSp>
        <p:nvCxnSpPr>
          <p:cNvPr id="16" name="Straight Arrow Connector 15"/>
          <p:cNvCxnSpPr>
            <a:stCxn id="18" idx="3"/>
            <a:endCxn id="49" idx="1"/>
          </p:cNvCxnSpPr>
          <p:nvPr/>
        </p:nvCxnSpPr>
        <p:spPr bwMode="auto">
          <a:xfrm flipV="1">
            <a:off x="2786736" y="1309912"/>
            <a:ext cx="1985051" cy="1"/>
          </a:xfrm>
          <a:prstGeom prst="straightConnector1">
            <a:avLst/>
          </a:prstGeom>
          <a:gradFill rotWithShape="1">
            <a:gsLst>
              <a:gs pos="0">
                <a:srgbClr val="E4CD9A"/>
              </a:gs>
              <a:gs pos="100000">
                <a:srgbClr val="EEEFD7"/>
              </a:gs>
            </a:gsLst>
            <a:lin ang="2700000" scaled="1"/>
          </a:gradFill>
          <a:ln w="41275" cap="flat" cmpd="sng" algn="ctr">
            <a:solidFill>
              <a:srgbClr val="00B050"/>
            </a:solidFill>
            <a:prstDash val="solid"/>
            <a:round/>
            <a:headEnd type="none" w="med" len="med"/>
            <a:tailEnd type="arrow"/>
          </a:ln>
          <a:effectLst>
            <a:outerShdw dist="35921" dir="2700000" algn="ctr" rotWithShape="0">
              <a:srgbClr val="AFAFAF"/>
            </a:outerShdw>
          </a:effectLst>
        </p:spPr>
      </p:cxnSp>
      <p:cxnSp>
        <p:nvCxnSpPr>
          <p:cNvPr id="51" name="Straight Arrow Connector 50"/>
          <p:cNvCxnSpPr>
            <a:stCxn id="45" idx="3"/>
            <a:endCxn id="50" idx="1"/>
          </p:cNvCxnSpPr>
          <p:nvPr/>
        </p:nvCxnSpPr>
        <p:spPr bwMode="auto">
          <a:xfrm flipV="1">
            <a:off x="2786735" y="4190995"/>
            <a:ext cx="1985052" cy="1"/>
          </a:xfrm>
          <a:prstGeom prst="straightConnector1">
            <a:avLst/>
          </a:prstGeom>
          <a:gradFill rotWithShape="1">
            <a:gsLst>
              <a:gs pos="0">
                <a:srgbClr val="E4CD9A"/>
              </a:gs>
              <a:gs pos="100000">
                <a:srgbClr val="EEEFD7"/>
              </a:gs>
            </a:gsLst>
            <a:lin ang="2700000" scaled="1"/>
          </a:gradFill>
          <a:ln w="41275" cap="flat" cmpd="sng" algn="ctr">
            <a:solidFill>
              <a:srgbClr val="00B050"/>
            </a:solidFill>
            <a:prstDash val="solid"/>
            <a:round/>
            <a:headEnd type="none" w="med" len="med"/>
            <a:tailEnd type="arrow"/>
          </a:ln>
          <a:effectLst>
            <a:outerShdw dist="35921" dir="2700000" algn="ctr" rotWithShape="0">
              <a:srgbClr val="AFAFAF"/>
            </a:outerShdw>
          </a:effectLst>
        </p:spPr>
      </p:cxnSp>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3572" y="831726"/>
            <a:ext cx="1170446" cy="898317"/>
          </a:xfrm>
          <a:prstGeom prst="rect">
            <a:avLst/>
          </a:prstGeom>
        </p:spPr>
      </p:pic>
      <p:pic>
        <p:nvPicPr>
          <p:cNvPr id="52" name="Picture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3572" y="3712809"/>
            <a:ext cx="1170446" cy="898317"/>
          </a:xfrm>
          <a:prstGeom prst="rect">
            <a:avLst/>
          </a:prstGeom>
        </p:spPr>
      </p:pic>
      <p:pic>
        <p:nvPicPr>
          <p:cNvPr id="22" name="Picture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97209" y="962367"/>
            <a:ext cx="971191" cy="695092"/>
          </a:xfrm>
          <a:prstGeom prst="rect">
            <a:avLst/>
          </a:prstGeom>
        </p:spPr>
      </p:pic>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98808" y="1674348"/>
            <a:ext cx="1382052" cy="1005129"/>
          </a:xfrm>
          <a:prstGeom prst="rect">
            <a:avLst/>
          </a:prstGeom>
        </p:spPr>
      </p:pic>
      <p:pic>
        <p:nvPicPr>
          <p:cNvPr id="53" name="Picture 5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98808" y="2572997"/>
            <a:ext cx="1382052" cy="1005129"/>
          </a:xfrm>
          <a:prstGeom prst="rect">
            <a:avLst/>
          </a:prstGeom>
        </p:spPr>
      </p:pic>
      <p:pic>
        <p:nvPicPr>
          <p:cNvPr id="54" name="Picture 5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98808" y="4554148"/>
            <a:ext cx="1382052" cy="1005129"/>
          </a:xfrm>
          <a:prstGeom prst="rect">
            <a:avLst/>
          </a:prstGeom>
        </p:spPr>
      </p:pic>
      <p:pic>
        <p:nvPicPr>
          <p:cNvPr id="55" name="Picture 5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98808" y="5452797"/>
            <a:ext cx="1382052" cy="1005129"/>
          </a:xfrm>
          <a:prstGeom prst="rect">
            <a:avLst/>
          </a:prstGeom>
        </p:spPr>
      </p:pic>
      <p:pic>
        <p:nvPicPr>
          <p:cNvPr id="56" name="Picture 5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98808" y="3859056"/>
            <a:ext cx="971191" cy="695092"/>
          </a:xfrm>
          <a:prstGeom prst="rect">
            <a:avLst/>
          </a:prstGeom>
        </p:spPr>
      </p:pic>
    </p:spTree>
    <p:extLst>
      <p:ext uri="{BB962C8B-B14F-4D97-AF65-F5344CB8AC3E}">
        <p14:creationId xmlns:p14="http://schemas.microsoft.com/office/powerpoint/2010/main" val="959375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Ensuring Web Services Reliability</a:t>
            </a:r>
            <a:endParaRPr lang="en-CA" dirty="0"/>
          </a:p>
        </p:txBody>
      </p:sp>
      <p:sp>
        <p:nvSpPr>
          <p:cNvPr id="5" name="AutoShape 12"/>
          <p:cNvSpPr>
            <a:spLocks noChangeArrowheads="1"/>
          </p:cNvSpPr>
          <p:nvPr/>
        </p:nvSpPr>
        <p:spPr bwMode="auto">
          <a:xfrm>
            <a:off x="219715" y="914400"/>
            <a:ext cx="8705850" cy="5326743"/>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IIS 7 </a:t>
            </a:r>
            <a:r>
              <a:rPr lang="en-GB" dirty="0">
                <a:ea typeface="PMingLiU" pitchFamily="18" charset="-120"/>
              </a:rPr>
              <a:t>s</a:t>
            </a:r>
            <a:r>
              <a:rPr lang="en-GB" dirty="0" smtClean="0">
                <a:ea typeface="PMingLiU" pitchFamily="18" charset="-120"/>
              </a:rPr>
              <a:t>ervices:</a:t>
            </a:r>
            <a:endParaRPr lang="en-GB" dirty="0">
              <a:ea typeface="PMingLiU" pitchFamily="18" charset="-120"/>
            </a:endParaRPr>
          </a:p>
        </p:txBody>
      </p:sp>
      <p:graphicFrame>
        <p:nvGraphicFramePr>
          <p:cNvPr id="15" name="Table 14"/>
          <p:cNvGraphicFramePr>
            <a:graphicFrameLocks noGrp="1"/>
          </p:cNvGraphicFramePr>
          <p:nvPr>
            <p:extLst>
              <p:ext uri="{D42A27DB-BD31-4B8C-83A1-F6EECF244321}">
                <p14:modId xmlns:p14="http://schemas.microsoft.com/office/powerpoint/2010/main" val="3005203905"/>
              </p:ext>
            </p:extLst>
          </p:nvPr>
        </p:nvGraphicFramePr>
        <p:xfrm>
          <a:off x="392525" y="1330989"/>
          <a:ext cx="8360229" cy="4794039"/>
        </p:xfrm>
        <a:graphic>
          <a:graphicData uri="http://schemas.openxmlformats.org/drawingml/2006/table">
            <a:tbl>
              <a:tblPr>
                <a:tableStyleId>{775DCB02-9BB8-47FD-8907-85C794F793BA}</a:tableStyleId>
              </a:tblPr>
              <a:tblGrid>
                <a:gridCol w="2510332"/>
                <a:gridCol w="2801257"/>
                <a:gridCol w="3048640"/>
              </a:tblGrid>
              <a:tr h="57327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600" b="1" u="none" strike="noStrike" cap="none" normalizeH="0" baseline="0" dirty="0" smtClean="0">
                          <a:ln>
                            <a:noFill/>
                          </a:ln>
                          <a:effectLst/>
                        </a:rPr>
                        <a:t>Service</a:t>
                      </a:r>
                      <a:endParaRPr kumimoji="0" lang="en-CA" sz="1600" b="1" i="0" u="none" strike="noStrike" cap="none" normalizeH="0" baseline="0" dirty="0" smtClean="0">
                        <a:ln>
                          <a:noFill/>
                        </a:ln>
                        <a:solidFill>
                          <a:srgbClr val="FFFFFF"/>
                        </a:solidFill>
                        <a:effectLst/>
                        <a:latin typeface="Verdana" pitchFamily="34" charset="0"/>
                      </a:endParaRPr>
                    </a:p>
                  </a:txBody>
                  <a:tcPr marT="45712" marB="45712"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600" b="1" u="none" strike="noStrike" cap="none" normalizeH="0" baseline="0" dirty="0" smtClean="0">
                          <a:ln>
                            <a:noFill/>
                          </a:ln>
                          <a:effectLst/>
                        </a:rPr>
                        <a:t>Name</a:t>
                      </a:r>
                      <a:endParaRPr kumimoji="0" lang="en-CA" sz="1600" b="1" i="0" u="none" strike="noStrike" cap="none" normalizeH="0" baseline="0" dirty="0" smtClean="0">
                        <a:ln>
                          <a:noFill/>
                        </a:ln>
                        <a:solidFill>
                          <a:srgbClr val="FFFFFF"/>
                        </a:solidFill>
                        <a:effectLst/>
                        <a:latin typeface="Verdana" pitchFamily="34" charset="0"/>
                      </a:endParaRPr>
                    </a:p>
                  </a:txBody>
                  <a:tcPr marT="45712" marB="45712"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600" b="1" u="none" strike="noStrike" cap="none" normalizeH="0" baseline="0" dirty="0" smtClean="0">
                          <a:ln>
                            <a:noFill/>
                          </a:ln>
                          <a:effectLst/>
                        </a:rPr>
                        <a:t>Executable</a:t>
                      </a:r>
                      <a:endParaRPr kumimoji="0" lang="en-CA" sz="1600" b="1" i="0" u="none" strike="noStrike" cap="none" normalizeH="0" baseline="0" dirty="0" smtClean="0">
                        <a:ln>
                          <a:noFill/>
                        </a:ln>
                        <a:solidFill>
                          <a:srgbClr val="FFFFFF"/>
                        </a:solidFill>
                        <a:effectLst/>
                        <a:latin typeface="Verdana" pitchFamily="34" charset="0"/>
                      </a:endParaRPr>
                    </a:p>
                  </a:txBody>
                  <a:tcPr marT="45712" marB="45712" anchor="ctr" horzOverflow="overflow">
                    <a:solidFill>
                      <a:schemeClr val="accent2">
                        <a:lumMod val="60000"/>
                        <a:lumOff val="40000"/>
                      </a:schemeClr>
                    </a:solidFill>
                  </a:tcPr>
                </a:tc>
              </a:tr>
              <a:tr h="614841">
                <a:tc>
                  <a:txBody>
                    <a:bodyPr/>
                    <a:lstStyle/>
                    <a:p>
                      <a:pPr marL="36830" marR="0">
                        <a:lnSpc>
                          <a:spcPct val="100000"/>
                        </a:lnSpc>
                        <a:spcBef>
                          <a:spcPts val="200"/>
                        </a:spcBef>
                        <a:spcAft>
                          <a:spcPts val="300"/>
                        </a:spcAft>
                      </a:pPr>
                      <a:r>
                        <a:rPr lang="en-US" sz="1600" b="1" dirty="0" err="1">
                          <a:effectLst/>
                          <a:latin typeface="Verdana" pitchFamily="34" charset="0"/>
                          <a:ea typeface="Verdana" pitchFamily="34" charset="0"/>
                          <a:cs typeface="Verdana" pitchFamily="34" charset="0"/>
                        </a:rPr>
                        <a:t>AppHostSVC</a:t>
                      </a:r>
                      <a:endParaRPr lang="en-CA" sz="1600" b="1" dirty="0">
                        <a:effectLst/>
                        <a:latin typeface="Verdana" pitchFamily="34" charset="0"/>
                        <a:ea typeface="Verdana" pitchFamily="34" charset="0"/>
                        <a:cs typeface="Verdana" pitchFamily="34" charset="0"/>
                      </a:endParaRPr>
                    </a:p>
                  </a:txBody>
                  <a:tcPr marL="38100" marR="38100" marT="38100" marB="19050" anchor="ctr"/>
                </a:tc>
                <a:tc>
                  <a:txBody>
                    <a:bodyPr/>
                    <a:lstStyle/>
                    <a:p>
                      <a:pPr marL="36830" marR="0">
                        <a:lnSpc>
                          <a:spcPct val="100000"/>
                        </a:lnSpc>
                        <a:spcBef>
                          <a:spcPts val="200"/>
                        </a:spcBef>
                        <a:spcAft>
                          <a:spcPts val="300"/>
                        </a:spcAft>
                      </a:pPr>
                      <a:r>
                        <a:rPr lang="en-US" sz="1600" b="1" dirty="0">
                          <a:effectLst/>
                          <a:latin typeface="Verdana" pitchFamily="34" charset="0"/>
                          <a:ea typeface="Verdana" pitchFamily="34" charset="0"/>
                          <a:cs typeface="Verdana" pitchFamily="34" charset="0"/>
                        </a:rPr>
                        <a:t>Application Host Helper Service</a:t>
                      </a:r>
                      <a:endParaRPr lang="en-CA" sz="1600" b="1" dirty="0">
                        <a:effectLst/>
                        <a:latin typeface="Verdana" pitchFamily="34" charset="0"/>
                        <a:ea typeface="Verdana" pitchFamily="34" charset="0"/>
                        <a:cs typeface="Verdana" pitchFamily="34" charset="0"/>
                      </a:endParaRPr>
                    </a:p>
                  </a:txBody>
                  <a:tcPr marL="38100" marR="38100" marT="38100" marB="19050" anchor="ctr"/>
                </a:tc>
                <a:tc>
                  <a:txBody>
                    <a:bodyPr/>
                    <a:lstStyle/>
                    <a:p>
                      <a:pPr marL="36830" marR="0">
                        <a:lnSpc>
                          <a:spcPct val="100000"/>
                        </a:lnSpc>
                        <a:spcBef>
                          <a:spcPts val="200"/>
                        </a:spcBef>
                        <a:spcAft>
                          <a:spcPts val="300"/>
                        </a:spcAft>
                      </a:pPr>
                      <a:r>
                        <a:rPr lang="en-US" sz="1600" b="1" dirty="0">
                          <a:effectLst/>
                          <a:latin typeface="Verdana" pitchFamily="34" charset="0"/>
                          <a:ea typeface="Verdana" pitchFamily="34" charset="0"/>
                          <a:cs typeface="Verdana" pitchFamily="34" charset="0"/>
                        </a:rPr>
                        <a:t>svchost.exe</a:t>
                      </a:r>
                      <a:endParaRPr lang="en-CA" sz="1600" b="1" dirty="0">
                        <a:effectLst/>
                        <a:latin typeface="Verdana" pitchFamily="34" charset="0"/>
                        <a:ea typeface="Verdana" pitchFamily="34" charset="0"/>
                        <a:cs typeface="Verdana" pitchFamily="34" charset="0"/>
                      </a:endParaRPr>
                    </a:p>
                  </a:txBody>
                  <a:tcPr marL="38100" marR="38100" marT="38100" marB="19050" anchor="ctr"/>
                </a:tc>
              </a:tr>
              <a:tr h="573278">
                <a:tc>
                  <a:txBody>
                    <a:bodyPr/>
                    <a:lstStyle/>
                    <a:p>
                      <a:pPr marL="36830" marR="0">
                        <a:lnSpc>
                          <a:spcPct val="100000"/>
                        </a:lnSpc>
                        <a:spcBef>
                          <a:spcPts val="200"/>
                        </a:spcBef>
                        <a:spcAft>
                          <a:spcPts val="300"/>
                        </a:spcAft>
                      </a:pPr>
                      <a:r>
                        <a:rPr lang="en-US" sz="1600" b="1">
                          <a:effectLst/>
                          <a:latin typeface="Verdana" pitchFamily="34" charset="0"/>
                          <a:ea typeface="Verdana" pitchFamily="34" charset="0"/>
                          <a:cs typeface="Verdana" pitchFamily="34" charset="0"/>
                        </a:rPr>
                        <a:t>FTPSVC</a:t>
                      </a:r>
                      <a:endParaRPr lang="en-CA" sz="1600" b="1">
                        <a:effectLst/>
                        <a:latin typeface="Verdana" pitchFamily="34" charset="0"/>
                        <a:ea typeface="Verdana" pitchFamily="34" charset="0"/>
                        <a:cs typeface="Verdana" pitchFamily="34" charset="0"/>
                      </a:endParaRPr>
                    </a:p>
                  </a:txBody>
                  <a:tcPr marL="38100" marR="38100" marT="38100" marB="19050" anchor="ctr"/>
                </a:tc>
                <a:tc>
                  <a:txBody>
                    <a:bodyPr/>
                    <a:lstStyle/>
                    <a:p>
                      <a:pPr marL="36830" marR="0">
                        <a:lnSpc>
                          <a:spcPct val="100000"/>
                        </a:lnSpc>
                        <a:spcBef>
                          <a:spcPts val="200"/>
                        </a:spcBef>
                        <a:spcAft>
                          <a:spcPts val="300"/>
                        </a:spcAft>
                      </a:pPr>
                      <a:r>
                        <a:rPr lang="en-US" sz="1600" b="1">
                          <a:effectLst/>
                          <a:latin typeface="Verdana" pitchFamily="34" charset="0"/>
                          <a:ea typeface="Verdana" pitchFamily="34" charset="0"/>
                          <a:cs typeface="Verdana" pitchFamily="34" charset="0"/>
                        </a:rPr>
                        <a:t>FTP Publishing Service</a:t>
                      </a:r>
                      <a:endParaRPr lang="en-CA" sz="1600" b="1">
                        <a:effectLst/>
                        <a:latin typeface="Verdana" pitchFamily="34" charset="0"/>
                        <a:ea typeface="Verdana" pitchFamily="34" charset="0"/>
                        <a:cs typeface="Verdana" pitchFamily="34" charset="0"/>
                      </a:endParaRPr>
                    </a:p>
                  </a:txBody>
                  <a:tcPr marL="38100" marR="38100" marT="38100" marB="19050" anchor="ctr"/>
                </a:tc>
                <a:tc>
                  <a:txBody>
                    <a:bodyPr/>
                    <a:lstStyle/>
                    <a:p>
                      <a:pPr marL="36830" marR="0">
                        <a:lnSpc>
                          <a:spcPct val="100000"/>
                        </a:lnSpc>
                        <a:spcBef>
                          <a:spcPts val="200"/>
                        </a:spcBef>
                        <a:spcAft>
                          <a:spcPts val="300"/>
                        </a:spcAft>
                      </a:pPr>
                      <a:r>
                        <a:rPr lang="en-US" sz="1600" b="1" dirty="0">
                          <a:effectLst/>
                          <a:latin typeface="Verdana" pitchFamily="34" charset="0"/>
                          <a:ea typeface="Verdana" pitchFamily="34" charset="0"/>
                          <a:cs typeface="Verdana" pitchFamily="34" charset="0"/>
                        </a:rPr>
                        <a:t>svchost.exe</a:t>
                      </a:r>
                      <a:endParaRPr lang="en-CA" sz="1600" b="1" dirty="0">
                        <a:effectLst/>
                        <a:latin typeface="Verdana" pitchFamily="34" charset="0"/>
                        <a:ea typeface="Verdana" pitchFamily="34" charset="0"/>
                        <a:cs typeface="Verdana" pitchFamily="34" charset="0"/>
                      </a:endParaRPr>
                    </a:p>
                  </a:txBody>
                  <a:tcPr marL="38100" marR="38100" marT="38100" marB="19050" anchor="ctr"/>
                </a:tc>
              </a:tr>
              <a:tr h="573278">
                <a:tc>
                  <a:txBody>
                    <a:bodyPr/>
                    <a:lstStyle/>
                    <a:p>
                      <a:pPr marL="36830" marR="0">
                        <a:lnSpc>
                          <a:spcPct val="100000"/>
                        </a:lnSpc>
                        <a:spcBef>
                          <a:spcPts val="200"/>
                        </a:spcBef>
                        <a:spcAft>
                          <a:spcPts val="300"/>
                        </a:spcAft>
                      </a:pPr>
                      <a:r>
                        <a:rPr lang="en-US" sz="1600" b="1">
                          <a:effectLst/>
                          <a:latin typeface="Verdana" pitchFamily="34" charset="0"/>
                          <a:ea typeface="Verdana" pitchFamily="34" charset="0"/>
                          <a:cs typeface="Verdana" pitchFamily="34" charset="0"/>
                        </a:rPr>
                        <a:t>IISADMIN</a:t>
                      </a:r>
                      <a:endParaRPr lang="en-CA" sz="1600" b="1">
                        <a:effectLst/>
                        <a:latin typeface="Verdana" pitchFamily="34" charset="0"/>
                        <a:ea typeface="Verdana" pitchFamily="34" charset="0"/>
                        <a:cs typeface="Verdana" pitchFamily="34" charset="0"/>
                      </a:endParaRPr>
                    </a:p>
                  </a:txBody>
                  <a:tcPr marL="38100" marR="38100" marT="38100" marB="19050" anchor="ctr"/>
                </a:tc>
                <a:tc>
                  <a:txBody>
                    <a:bodyPr/>
                    <a:lstStyle/>
                    <a:p>
                      <a:pPr marL="36830" marR="0">
                        <a:lnSpc>
                          <a:spcPct val="100000"/>
                        </a:lnSpc>
                        <a:spcBef>
                          <a:spcPts val="200"/>
                        </a:spcBef>
                        <a:spcAft>
                          <a:spcPts val="300"/>
                        </a:spcAft>
                      </a:pPr>
                      <a:r>
                        <a:rPr lang="en-US" sz="1600" b="1">
                          <a:effectLst/>
                          <a:latin typeface="Verdana" pitchFamily="34" charset="0"/>
                          <a:ea typeface="Verdana" pitchFamily="34" charset="0"/>
                          <a:cs typeface="Verdana" pitchFamily="34" charset="0"/>
                        </a:rPr>
                        <a:t>IIS Admin Service</a:t>
                      </a:r>
                      <a:endParaRPr lang="en-CA" sz="1600" b="1">
                        <a:effectLst/>
                        <a:latin typeface="Verdana" pitchFamily="34" charset="0"/>
                        <a:ea typeface="Verdana" pitchFamily="34" charset="0"/>
                        <a:cs typeface="Verdana" pitchFamily="34" charset="0"/>
                      </a:endParaRPr>
                    </a:p>
                  </a:txBody>
                  <a:tcPr marL="38100" marR="38100" marT="38100" marB="19050" anchor="ctr"/>
                </a:tc>
                <a:tc>
                  <a:txBody>
                    <a:bodyPr/>
                    <a:lstStyle/>
                    <a:p>
                      <a:pPr marL="36830" marR="0">
                        <a:lnSpc>
                          <a:spcPct val="100000"/>
                        </a:lnSpc>
                        <a:spcBef>
                          <a:spcPts val="200"/>
                        </a:spcBef>
                        <a:spcAft>
                          <a:spcPts val="300"/>
                        </a:spcAft>
                      </a:pPr>
                      <a:r>
                        <a:rPr lang="en-US" sz="1600" b="1" dirty="0">
                          <a:effectLst/>
                          <a:latin typeface="Verdana" pitchFamily="34" charset="0"/>
                          <a:ea typeface="Verdana" pitchFamily="34" charset="0"/>
                          <a:cs typeface="Verdana" pitchFamily="34" charset="0"/>
                        </a:rPr>
                        <a:t>inetinfo.exe</a:t>
                      </a:r>
                      <a:endParaRPr lang="en-CA" sz="1600" b="1" dirty="0">
                        <a:effectLst/>
                        <a:latin typeface="Verdana" pitchFamily="34" charset="0"/>
                        <a:ea typeface="Verdana" pitchFamily="34" charset="0"/>
                        <a:cs typeface="Verdana" pitchFamily="34" charset="0"/>
                      </a:endParaRPr>
                    </a:p>
                  </a:txBody>
                  <a:tcPr marL="38100" marR="38100" marT="38100" marB="19050" anchor="ctr"/>
                </a:tc>
              </a:tr>
              <a:tr h="614841">
                <a:tc>
                  <a:txBody>
                    <a:bodyPr/>
                    <a:lstStyle/>
                    <a:p>
                      <a:pPr marL="36830" marR="0">
                        <a:lnSpc>
                          <a:spcPct val="100000"/>
                        </a:lnSpc>
                        <a:spcBef>
                          <a:spcPts val="200"/>
                        </a:spcBef>
                        <a:spcAft>
                          <a:spcPts val="300"/>
                        </a:spcAft>
                      </a:pPr>
                      <a:r>
                        <a:rPr lang="en-US" sz="1600" b="1">
                          <a:effectLst/>
                          <a:latin typeface="Verdana" pitchFamily="34" charset="0"/>
                          <a:ea typeface="Verdana" pitchFamily="34" charset="0"/>
                          <a:cs typeface="Verdana" pitchFamily="34" charset="0"/>
                        </a:rPr>
                        <a:t>MSFTPSVC</a:t>
                      </a:r>
                      <a:endParaRPr lang="en-CA" sz="1600" b="1">
                        <a:effectLst/>
                        <a:latin typeface="Verdana" pitchFamily="34" charset="0"/>
                        <a:ea typeface="Verdana" pitchFamily="34" charset="0"/>
                        <a:cs typeface="Verdana" pitchFamily="34" charset="0"/>
                      </a:endParaRPr>
                    </a:p>
                  </a:txBody>
                  <a:tcPr marL="38100" marR="38100" marT="38100" marB="19050" anchor="ctr"/>
                </a:tc>
                <a:tc>
                  <a:txBody>
                    <a:bodyPr/>
                    <a:lstStyle/>
                    <a:p>
                      <a:pPr marL="36830" marR="0">
                        <a:lnSpc>
                          <a:spcPct val="100000"/>
                        </a:lnSpc>
                        <a:spcBef>
                          <a:spcPts val="200"/>
                        </a:spcBef>
                        <a:spcAft>
                          <a:spcPts val="300"/>
                        </a:spcAft>
                      </a:pPr>
                      <a:r>
                        <a:rPr lang="en-US" sz="1600" b="1">
                          <a:effectLst/>
                          <a:latin typeface="Verdana" pitchFamily="34" charset="0"/>
                          <a:ea typeface="Verdana" pitchFamily="34" charset="0"/>
                          <a:cs typeface="Verdana" pitchFamily="34" charset="0"/>
                        </a:rPr>
                        <a:t>FTP Publishing Service 6</a:t>
                      </a:r>
                      <a:endParaRPr lang="en-CA" sz="1600" b="1">
                        <a:effectLst/>
                        <a:latin typeface="Verdana" pitchFamily="34" charset="0"/>
                        <a:ea typeface="Verdana" pitchFamily="34" charset="0"/>
                        <a:cs typeface="Verdana" pitchFamily="34" charset="0"/>
                      </a:endParaRPr>
                    </a:p>
                  </a:txBody>
                  <a:tcPr marL="38100" marR="38100" marT="38100" marB="19050" anchor="ctr"/>
                </a:tc>
                <a:tc>
                  <a:txBody>
                    <a:bodyPr/>
                    <a:lstStyle/>
                    <a:p>
                      <a:pPr marL="36830" marR="0">
                        <a:lnSpc>
                          <a:spcPct val="100000"/>
                        </a:lnSpc>
                        <a:spcBef>
                          <a:spcPts val="200"/>
                        </a:spcBef>
                        <a:spcAft>
                          <a:spcPts val="300"/>
                        </a:spcAft>
                      </a:pPr>
                      <a:r>
                        <a:rPr lang="en-US" sz="1600" b="1" dirty="0">
                          <a:effectLst/>
                          <a:latin typeface="Verdana" pitchFamily="34" charset="0"/>
                          <a:ea typeface="Verdana" pitchFamily="34" charset="0"/>
                          <a:cs typeface="Verdana" pitchFamily="34" charset="0"/>
                        </a:rPr>
                        <a:t>inetinfo.exe</a:t>
                      </a:r>
                      <a:endParaRPr lang="en-CA" sz="1600" b="1" dirty="0">
                        <a:effectLst/>
                        <a:latin typeface="Verdana" pitchFamily="34" charset="0"/>
                        <a:ea typeface="Verdana" pitchFamily="34" charset="0"/>
                        <a:cs typeface="Verdana" pitchFamily="34" charset="0"/>
                      </a:endParaRPr>
                    </a:p>
                  </a:txBody>
                  <a:tcPr marL="38100" marR="38100" marT="38100" marB="19050" anchor="ctr"/>
                </a:tc>
              </a:tr>
              <a:tr h="614841">
                <a:tc>
                  <a:txBody>
                    <a:bodyPr/>
                    <a:lstStyle/>
                    <a:p>
                      <a:pPr marL="36830" marR="0">
                        <a:lnSpc>
                          <a:spcPct val="100000"/>
                        </a:lnSpc>
                        <a:spcBef>
                          <a:spcPts val="200"/>
                        </a:spcBef>
                        <a:spcAft>
                          <a:spcPts val="300"/>
                        </a:spcAft>
                      </a:pPr>
                      <a:r>
                        <a:rPr lang="en-US" sz="1600" b="1">
                          <a:effectLst/>
                          <a:latin typeface="Verdana" pitchFamily="34" charset="0"/>
                          <a:ea typeface="Verdana" pitchFamily="34" charset="0"/>
                          <a:cs typeface="Verdana" pitchFamily="34" charset="0"/>
                        </a:rPr>
                        <a:t>W3SVC</a:t>
                      </a:r>
                      <a:endParaRPr lang="en-CA" sz="1600" b="1">
                        <a:effectLst/>
                        <a:latin typeface="Verdana" pitchFamily="34" charset="0"/>
                        <a:ea typeface="Verdana" pitchFamily="34" charset="0"/>
                        <a:cs typeface="Verdana" pitchFamily="34" charset="0"/>
                      </a:endParaRPr>
                    </a:p>
                  </a:txBody>
                  <a:tcPr marL="38100" marR="38100" marT="38100" marB="19050" anchor="ctr"/>
                </a:tc>
                <a:tc>
                  <a:txBody>
                    <a:bodyPr/>
                    <a:lstStyle/>
                    <a:p>
                      <a:pPr marL="36830" marR="0">
                        <a:lnSpc>
                          <a:spcPct val="100000"/>
                        </a:lnSpc>
                        <a:spcBef>
                          <a:spcPts val="200"/>
                        </a:spcBef>
                        <a:spcAft>
                          <a:spcPts val="300"/>
                        </a:spcAft>
                      </a:pPr>
                      <a:r>
                        <a:rPr lang="en-US" sz="1600" b="1">
                          <a:effectLst/>
                          <a:latin typeface="Verdana" pitchFamily="34" charset="0"/>
                          <a:ea typeface="Verdana" pitchFamily="34" charset="0"/>
                          <a:cs typeface="Verdana" pitchFamily="34" charset="0"/>
                        </a:rPr>
                        <a:t>World Wide Web Publishing Service</a:t>
                      </a:r>
                      <a:endParaRPr lang="en-CA" sz="1600" b="1">
                        <a:effectLst/>
                        <a:latin typeface="Verdana" pitchFamily="34" charset="0"/>
                        <a:ea typeface="Verdana" pitchFamily="34" charset="0"/>
                        <a:cs typeface="Verdana" pitchFamily="34" charset="0"/>
                      </a:endParaRPr>
                    </a:p>
                  </a:txBody>
                  <a:tcPr marL="38100" marR="38100" marT="38100" marB="19050" anchor="ctr"/>
                </a:tc>
                <a:tc>
                  <a:txBody>
                    <a:bodyPr/>
                    <a:lstStyle/>
                    <a:p>
                      <a:pPr marL="36830" marR="0">
                        <a:lnSpc>
                          <a:spcPct val="100000"/>
                        </a:lnSpc>
                        <a:spcBef>
                          <a:spcPts val="200"/>
                        </a:spcBef>
                        <a:spcAft>
                          <a:spcPts val="300"/>
                        </a:spcAft>
                      </a:pPr>
                      <a:r>
                        <a:rPr lang="en-US" sz="1600" b="1" dirty="0">
                          <a:effectLst/>
                          <a:latin typeface="Verdana" pitchFamily="34" charset="0"/>
                          <a:ea typeface="Verdana" pitchFamily="34" charset="0"/>
                          <a:cs typeface="Verdana" pitchFamily="34" charset="0"/>
                        </a:rPr>
                        <a:t>svchost.exe</a:t>
                      </a:r>
                      <a:endParaRPr lang="en-CA" sz="1600" b="1" dirty="0">
                        <a:effectLst/>
                        <a:latin typeface="Verdana" pitchFamily="34" charset="0"/>
                        <a:ea typeface="Verdana" pitchFamily="34" charset="0"/>
                        <a:cs typeface="Verdana" pitchFamily="34" charset="0"/>
                      </a:endParaRPr>
                    </a:p>
                  </a:txBody>
                  <a:tcPr marL="38100" marR="38100" marT="38100" marB="19050" anchor="ctr"/>
                </a:tc>
              </a:tr>
              <a:tr h="614841">
                <a:tc>
                  <a:txBody>
                    <a:bodyPr/>
                    <a:lstStyle/>
                    <a:p>
                      <a:pPr marL="36830" marR="0">
                        <a:lnSpc>
                          <a:spcPct val="100000"/>
                        </a:lnSpc>
                        <a:spcBef>
                          <a:spcPts val="200"/>
                        </a:spcBef>
                        <a:spcAft>
                          <a:spcPts val="300"/>
                        </a:spcAft>
                      </a:pPr>
                      <a:r>
                        <a:rPr lang="en-US" sz="1600" b="1">
                          <a:effectLst/>
                          <a:latin typeface="Verdana" pitchFamily="34" charset="0"/>
                          <a:ea typeface="Verdana" pitchFamily="34" charset="0"/>
                          <a:cs typeface="Verdana" pitchFamily="34" charset="0"/>
                        </a:rPr>
                        <a:t>WAS</a:t>
                      </a:r>
                      <a:endParaRPr lang="en-CA" sz="1600" b="1">
                        <a:effectLst/>
                        <a:latin typeface="Verdana" pitchFamily="34" charset="0"/>
                        <a:ea typeface="Verdana" pitchFamily="34" charset="0"/>
                        <a:cs typeface="Verdana" pitchFamily="34" charset="0"/>
                      </a:endParaRPr>
                    </a:p>
                  </a:txBody>
                  <a:tcPr marL="38100" marR="38100" marT="38100" marB="19050" anchor="ctr"/>
                </a:tc>
                <a:tc>
                  <a:txBody>
                    <a:bodyPr/>
                    <a:lstStyle/>
                    <a:p>
                      <a:pPr marL="36830" marR="0">
                        <a:lnSpc>
                          <a:spcPct val="100000"/>
                        </a:lnSpc>
                        <a:spcBef>
                          <a:spcPts val="200"/>
                        </a:spcBef>
                        <a:spcAft>
                          <a:spcPts val="300"/>
                        </a:spcAft>
                      </a:pPr>
                      <a:r>
                        <a:rPr lang="en-US" sz="1600" b="1">
                          <a:effectLst/>
                          <a:latin typeface="Verdana" pitchFamily="34" charset="0"/>
                          <a:ea typeface="Verdana" pitchFamily="34" charset="0"/>
                          <a:cs typeface="Verdana" pitchFamily="34" charset="0"/>
                        </a:rPr>
                        <a:t>Windows Process Activation Service</a:t>
                      </a:r>
                      <a:endParaRPr lang="en-CA" sz="1600" b="1">
                        <a:effectLst/>
                        <a:latin typeface="Verdana" pitchFamily="34" charset="0"/>
                        <a:ea typeface="Verdana" pitchFamily="34" charset="0"/>
                        <a:cs typeface="Verdana" pitchFamily="34" charset="0"/>
                      </a:endParaRPr>
                    </a:p>
                  </a:txBody>
                  <a:tcPr marL="38100" marR="38100" marT="38100" marB="19050" anchor="ctr"/>
                </a:tc>
                <a:tc>
                  <a:txBody>
                    <a:bodyPr/>
                    <a:lstStyle/>
                    <a:p>
                      <a:pPr marL="36830" marR="0">
                        <a:lnSpc>
                          <a:spcPct val="100000"/>
                        </a:lnSpc>
                        <a:spcBef>
                          <a:spcPts val="200"/>
                        </a:spcBef>
                        <a:spcAft>
                          <a:spcPts val="300"/>
                        </a:spcAft>
                      </a:pPr>
                      <a:r>
                        <a:rPr lang="en-US" sz="1600" b="1" dirty="0">
                          <a:effectLst/>
                          <a:latin typeface="Verdana" pitchFamily="34" charset="0"/>
                          <a:ea typeface="Verdana" pitchFamily="34" charset="0"/>
                          <a:cs typeface="Verdana" pitchFamily="34" charset="0"/>
                        </a:rPr>
                        <a:t>svchost.exe</a:t>
                      </a:r>
                      <a:endParaRPr lang="en-CA" sz="1600" b="1" dirty="0">
                        <a:effectLst/>
                        <a:latin typeface="Verdana" pitchFamily="34" charset="0"/>
                        <a:ea typeface="Verdana" pitchFamily="34" charset="0"/>
                        <a:cs typeface="Verdana" pitchFamily="34" charset="0"/>
                      </a:endParaRPr>
                    </a:p>
                  </a:txBody>
                  <a:tcPr marL="38100" marR="38100" marT="38100" marB="19050" anchor="ctr"/>
                </a:tc>
              </a:tr>
              <a:tr h="614841">
                <a:tc>
                  <a:txBody>
                    <a:bodyPr/>
                    <a:lstStyle/>
                    <a:p>
                      <a:pPr marL="36830" marR="0">
                        <a:lnSpc>
                          <a:spcPct val="100000"/>
                        </a:lnSpc>
                        <a:spcBef>
                          <a:spcPts val="200"/>
                        </a:spcBef>
                        <a:spcAft>
                          <a:spcPts val="300"/>
                        </a:spcAft>
                      </a:pPr>
                      <a:r>
                        <a:rPr lang="en-US" sz="1600" b="1" dirty="0">
                          <a:effectLst/>
                          <a:latin typeface="Verdana" pitchFamily="34" charset="0"/>
                          <a:ea typeface="Verdana" pitchFamily="34" charset="0"/>
                          <a:cs typeface="Verdana" pitchFamily="34" charset="0"/>
                        </a:rPr>
                        <a:t>WMSVC</a:t>
                      </a:r>
                      <a:endParaRPr lang="en-CA" sz="1600" b="1" dirty="0">
                        <a:effectLst/>
                        <a:latin typeface="Verdana" pitchFamily="34" charset="0"/>
                        <a:ea typeface="Verdana" pitchFamily="34" charset="0"/>
                        <a:cs typeface="Verdana" pitchFamily="34" charset="0"/>
                      </a:endParaRPr>
                    </a:p>
                  </a:txBody>
                  <a:tcPr marL="38100" marR="38100" marT="38100" marB="19050" anchor="ctr"/>
                </a:tc>
                <a:tc>
                  <a:txBody>
                    <a:bodyPr/>
                    <a:lstStyle/>
                    <a:p>
                      <a:pPr marL="36830" marR="0">
                        <a:lnSpc>
                          <a:spcPct val="100000"/>
                        </a:lnSpc>
                        <a:spcBef>
                          <a:spcPts val="200"/>
                        </a:spcBef>
                        <a:spcAft>
                          <a:spcPts val="300"/>
                        </a:spcAft>
                      </a:pPr>
                      <a:r>
                        <a:rPr lang="en-US" sz="1600" b="1" dirty="0">
                          <a:effectLst/>
                          <a:latin typeface="Verdana" pitchFamily="34" charset="0"/>
                          <a:ea typeface="Verdana" pitchFamily="34" charset="0"/>
                          <a:cs typeface="Verdana" pitchFamily="34" charset="0"/>
                        </a:rPr>
                        <a:t>Web Management Service</a:t>
                      </a:r>
                      <a:endParaRPr lang="en-CA" sz="1600" b="1" dirty="0">
                        <a:effectLst/>
                        <a:latin typeface="Verdana" pitchFamily="34" charset="0"/>
                        <a:ea typeface="Verdana" pitchFamily="34" charset="0"/>
                        <a:cs typeface="Verdana" pitchFamily="34" charset="0"/>
                      </a:endParaRPr>
                    </a:p>
                  </a:txBody>
                  <a:tcPr marL="38100" marR="38100" marT="38100" marB="19050" anchor="ctr"/>
                </a:tc>
                <a:tc>
                  <a:txBody>
                    <a:bodyPr/>
                    <a:lstStyle/>
                    <a:p>
                      <a:pPr marL="36830" marR="0">
                        <a:lnSpc>
                          <a:spcPct val="100000"/>
                        </a:lnSpc>
                        <a:spcBef>
                          <a:spcPts val="200"/>
                        </a:spcBef>
                        <a:spcAft>
                          <a:spcPts val="300"/>
                        </a:spcAft>
                      </a:pPr>
                      <a:r>
                        <a:rPr lang="en-US" sz="1600" b="1" dirty="0">
                          <a:effectLst/>
                          <a:latin typeface="Verdana" pitchFamily="34" charset="0"/>
                          <a:ea typeface="Verdana" pitchFamily="34" charset="0"/>
                          <a:cs typeface="Verdana" pitchFamily="34" charset="0"/>
                        </a:rPr>
                        <a:t>wmsvc.exe</a:t>
                      </a:r>
                      <a:endParaRPr lang="en-CA" sz="1600" b="1" dirty="0">
                        <a:effectLst/>
                        <a:latin typeface="Verdana" pitchFamily="34" charset="0"/>
                        <a:ea typeface="Verdana" pitchFamily="34" charset="0"/>
                        <a:cs typeface="Verdana" pitchFamily="34" charset="0"/>
                      </a:endParaRPr>
                    </a:p>
                  </a:txBody>
                  <a:tcPr marL="38100" marR="38100" marT="38100" marB="19050" anchor="ctr"/>
                </a:tc>
              </a:tr>
            </a:tbl>
          </a:graphicData>
        </a:graphic>
      </p:graphicFrame>
    </p:spTree>
    <p:extLst>
      <p:ext uri="{BB962C8B-B14F-4D97-AF65-F5344CB8AC3E}">
        <p14:creationId xmlns:p14="http://schemas.microsoft.com/office/powerpoint/2010/main" val="8706837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Demonstration: Improving Web Services Reliability</a:t>
            </a:r>
            <a:endParaRPr lang="en-GB" dirty="0"/>
          </a:p>
        </p:txBody>
      </p:sp>
      <p:sp>
        <p:nvSpPr>
          <p:cNvPr id="4" name="Rectangle 3"/>
          <p:cNvSpPr txBox="1">
            <a:spLocks noChangeArrowheads="1"/>
          </p:cNvSpPr>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FontTx/>
              <a:buNone/>
            </a:pPr>
            <a:r>
              <a:rPr lang="en-US" b="1" dirty="0" smtClean="0"/>
              <a:t>In this demonstration, you will learn how to: </a:t>
            </a:r>
          </a:p>
          <a:p>
            <a:pPr lvl="0"/>
            <a:r>
              <a:rPr lang="en-CA" b="0" dirty="0" smtClean="0"/>
              <a:t>Configure Application Pool recycling</a:t>
            </a:r>
          </a:p>
          <a:p>
            <a:pPr lvl="0"/>
            <a:r>
              <a:rPr lang="en-CA" b="0" dirty="0" smtClean="0"/>
              <a:t>Identify Web Services related services</a:t>
            </a:r>
          </a:p>
          <a:p>
            <a:pPr lvl="0"/>
            <a:r>
              <a:rPr lang="en-CA" b="0" dirty="0" smtClean="0"/>
              <a:t>Configure service recovery for Web Services related services</a:t>
            </a:r>
            <a:endParaRPr lang="en-CA" b="0" dirty="0"/>
          </a:p>
          <a:p>
            <a:endParaRPr lang="en-US" b="0" dirty="0"/>
          </a:p>
        </p:txBody>
      </p:sp>
    </p:spTree>
    <p:extLst>
      <p:ext uri="{BB962C8B-B14F-4D97-AF65-F5344CB8AC3E}">
        <p14:creationId xmlns:p14="http://schemas.microsoft.com/office/powerpoint/2010/main" val="3471305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60375" y="0"/>
            <a:ext cx="7773988" cy="741363"/>
          </a:xfrm>
        </p:spPr>
        <p:txBody>
          <a:body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650055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NG_MOC_Template">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NG_MOC_Template</Template>
  <TotalTime>0</TotalTime>
  <Words>3153</Words>
  <Application>Microsoft Office PowerPoint</Application>
  <PresentationFormat>On-screen Show (4:3)</PresentationFormat>
  <Paragraphs>493</Paragraphs>
  <Slides>27</Slides>
  <Notes>27</Notes>
  <HiddenSlides>1</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NG_MOC_Template</vt:lpstr>
      <vt:lpstr>PowerPoint Presentation</vt:lpstr>
      <vt:lpstr>Module Overview</vt:lpstr>
      <vt:lpstr>Lesson 1: Planning and Provisioning Web Services</vt:lpstr>
      <vt:lpstr>Discussion: Web Services in the Organization</vt:lpstr>
      <vt:lpstr>Planning for Web Services</vt:lpstr>
      <vt:lpstr>Managing Application Pools</vt:lpstr>
      <vt:lpstr>Ensuring Web Services Reliability</vt:lpstr>
      <vt:lpstr>Demonstration: Improving Web Services Reliability</vt:lpstr>
      <vt:lpstr>Notes Page Over-flow Slide. Do Not Print Slide. See Notes pane.</vt:lpstr>
      <vt:lpstr>Deploying Web Applications</vt:lpstr>
      <vt:lpstr>Lesson 2: Planning and Provisioning Presentation Virtualization</vt:lpstr>
      <vt:lpstr>What Is Presentation Virtualization?</vt:lpstr>
      <vt:lpstr>Considerations for Deploying Remote Desktop Services</vt:lpstr>
      <vt:lpstr>Presentation Virtualization Components</vt:lpstr>
      <vt:lpstr>Using RemoteApp to Deploy Programs </vt:lpstr>
      <vt:lpstr>Remote Desktop Services Reliability</vt:lpstr>
      <vt:lpstr>Configuring Remote Desktop Services Policies</vt:lpstr>
      <vt:lpstr>Managing Resource Allocation</vt:lpstr>
      <vt:lpstr>Lesson 3: Planning and Provisioning Application Virtualization and Deployment</vt:lpstr>
      <vt:lpstr>What Is Application Virtualization?</vt:lpstr>
      <vt:lpstr>Considerations for Implementing Application Virtualization</vt:lpstr>
      <vt:lpstr>Deploying Application Virtualization</vt:lpstr>
      <vt:lpstr>Cloud Services Considerations</vt:lpstr>
      <vt:lpstr>Lab: Planning and Provisioning Application Servers</vt:lpstr>
      <vt:lpstr>Lab Scenario</vt:lpstr>
      <vt:lpstr>Lab Review</vt:lpstr>
      <vt:lpstr>Module Review and Takeaways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2010-10-28T22:56:07Z</dcterms:created>
  <dcterms:modified xsi:type="dcterms:W3CDTF">2011-08-18T06:30:59Z</dcterms:modified>
</cp:coreProperties>
</file>